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4" r:id="rId3"/>
    <p:sldId id="293" r:id="rId4"/>
    <p:sldId id="295" r:id="rId5"/>
    <p:sldId id="275" r:id="rId6"/>
    <p:sldId id="258" r:id="rId7"/>
    <p:sldId id="297" r:id="rId8"/>
    <p:sldId id="284" r:id="rId9"/>
    <p:sldId id="285" r:id="rId10"/>
    <p:sldId id="283" r:id="rId11"/>
    <p:sldId id="259" r:id="rId12"/>
    <p:sldId id="282" r:id="rId13"/>
    <p:sldId id="289" r:id="rId14"/>
    <p:sldId id="290" r:id="rId15"/>
    <p:sldId id="291" r:id="rId16"/>
    <p:sldId id="292" r:id="rId17"/>
    <p:sldId id="302" r:id="rId18"/>
    <p:sldId id="286" r:id="rId19"/>
    <p:sldId id="305" r:id="rId20"/>
    <p:sldId id="307" r:id="rId21"/>
    <p:sldId id="265" r:id="rId22"/>
    <p:sldId id="267" r:id="rId23"/>
    <p:sldId id="261" r:id="rId24"/>
    <p:sldId id="268" r:id="rId25"/>
    <p:sldId id="264" r:id="rId26"/>
    <p:sldId id="301" r:id="rId27"/>
    <p:sldId id="308" r:id="rId28"/>
    <p:sldId id="266" r:id="rId29"/>
    <p:sldId id="299" r:id="rId30"/>
    <p:sldId id="300" r:id="rId31"/>
    <p:sldId id="288" r:id="rId32"/>
    <p:sldId id="309" r:id="rId33"/>
    <p:sldId id="280" r:id="rId34"/>
    <p:sldId id="310" r:id="rId35"/>
    <p:sldId id="281" r:id="rId36"/>
    <p:sldId id="311" r:id="rId37"/>
    <p:sldId id="312" r:id="rId38"/>
    <p:sldId id="270" r:id="rId39"/>
    <p:sldId id="304" r:id="rId40"/>
    <p:sldId id="277" r:id="rId41"/>
    <p:sldId id="303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nliang Du" initials="WD" lastIdx="1" clrIdx="0">
    <p:extLst>
      <p:ext uri="{19B8F6BF-5375-455C-9EA6-DF929625EA0E}">
        <p15:presenceInfo xmlns:p15="http://schemas.microsoft.com/office/powerpoint/2012/main" userId="S::wedu@syr.edu::c4d91812-80e6-4b2a-b271-5fb8482cf81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31C304-E029-44A0-9503-E37E32B01EA2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CCE7E2-DD58-4774-9A86-F767F21A0E52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b="1" dirty="0"/>
            <a:t>BGP &amp; Attacks</a:t>
          </a:r>
        </a:p>
      </dgm:t>
    </dgm:pt>
    <dgm:pt modelId="{2DD68A5A-52F9-4575-8D91-8A74591C6868}" type="parTrans" cxnId="{5B36A2F7-2CE1-47AE-94A3-57FF2F6B472E}">
      <dgm:prSet/>
      <dgm:spPr/>
      <dgm:t>
        <a:bodyPr/>
        <a:lstStyle/>
        <a:p>
          <a:endParaRPr lang="en-US"/>
        </a:p>
      </dgm:t>
    </dgm:pt>
    <dgm:pt modelId="{DB2C6CF2-F81F-44C6-9253-104520E8E237}" type="sibTrans" cxnId="{5B36A2F7-2CE1-47AE-94A3-57FF2F6B472E}">
      <dgm:prSet/>
      <dgm:spPr/>
      <dgm:t>
        <a:bodyPr/>
        <a:lstStyle/>
        <a:p>
          <a:endParaRPr lang="en-US"/>
        </a:p>
      </dgm:t>
    </dgm:pt>
    <dgm:pt modelId="{C3381B88-042D-4219-9245-64A63EB694E1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b="1" dirty="0"/>
            <a:t>DNS Infrastructure </a:t>
          </a:r>
        </a:p>
      </dgm:t>
    </dgm:pt>
    <dgm:pt modelId="{E2BF97E1-6164-4730-83E1-3E1D9566D11B}" type="parTrans" cxnId="{BA2FF19F-12B4-4EA5-AE37-5C0CDC4A0069}">
      <dgm:prSet/>
      <dgm:spPr/>
      <dgm:t>
        <a:bodyPr/>
        <a:lstStyle/>
        <a:p>
          <a:endParaRPr lang="en-US"/>
        </a:p>
      </dgm:t>
    </dgm:pt>
    <dgm:pt modelId="{0469B89C-DC79-4F52-A2F2-AF1ECA6EE26D}" type="sibTrans" cxnId="{BA2FF19F-12B4-4EA5-AE37-5C0CDC4A0069}">
      <dgm:prSet/>
      <dgm:spPr/>
      <dgm:t>
        <a:bodyPr/>
        <a:lstStyle/>
        <a:p>
          <a:endParaRPr lang="en-US"/>
        </a:p>
      </dgm:t>
    </dgm:pt>
    <dgm:pt modelId="{48ED11B8-D655-49C0-9F61-E7A2603142FC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b="1" dirty="0"/>
            <a:t>Botnet</a:t>
          </a:r>
        </a:p>
      </dgm:t>
    </dgm:pt>
    <dgm:pt modelId="{8203EA05-0501-44E7-A752-4E8C4E9EBB5A}" type="parTrans" cxnId="{F9B6B3CA-2EE2-4A4B-A419-4E1ABA249A47}">
      <dgm:prSet/>
      <dgm:spPr/>
      <dgm:t>
        <a:bodyPr/>
        <a:lstStyle/>
        <a:p>
          <a:endParaRPr lang="en-US"/>
        </a:p>
      </dgm:t>
    </dgm:pt>
    <dgm:pt modelId="{A38C73FA-D40C-4956-9F3B-BCAFEA519FAC}" type="sibTrans" cxnId="{F9B6B3CA-2EE2-4A4B-A419-4E1ABA249A47}">
      <dgm:prSet/>
      <dgm:spPr/>
      <dgm:t>
        <a:bodyPr/>
        <a:lstStyle/>
        <a:p>
          <a:endParaRPr lang="en-US"/>
        </a:p>
      </dgm:t>
    </dgm:pt>
    <dgm:pt modelId="{60C2C8C3-EF29-4FF2-9D1F-E4FA7B9B4FC2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b="1" dirty="0"/>
            <a:t>Blockchain</a:t>
          </a:r>
        </a:p>
      </dgm:t>
    </dgm:pt>
    <dgm:pt modelId="{F4A9AD55-D560-44F0-98E2-57CF2422D87B}" type="parTrans" cxnId="{2AB4C925-2B7A-4D33-818F-B8C3D1CD8B2F}">
      <dgm:prSet/>
      <dgm:spPr/>
      <dgm:t>
        <a:bodyPr/>
        <a:lstStyle/>
        <a:p>
          <a:endParaRPr lang="en-US"/>
        </a:p>
      </dgm:t>
    </dgm:pt>
    <dgm:pt modelId="{F0736C8B-88AB-45A5-A24A-0864B624CFA2}" type="sibTrans" cxnId="{2AB4C925-2B7A-4D33-818F-B8C3D1CD8B2F}">
      <dgm:prSet/>
      <dgm:spPr/>
      <dgm:t>
        <a:bodyPr/>
        <a:lstStyle/>
        <a:p>
          <a:endParaRPr lang="en-US"/>
        </a:p>
      </dgm:t>
    </dgm:pt>
    <dgm:pt modelId="{F9E06F1E-7C7E-453A-910E-020B27090ABC}">
      <dgm:prSet/>
      <dgm:spPr/>
      <dgm:t>
        <a:bodyPr/>
        <a:lstStyle/>
        <a:p>
          <a:r>
            <a:rPr lang="en-US" b="1" dirty="0"/>
            <a:t>SDN (Software Defined Network)</a:t>
          </a:r>
        </a:p>
      </dgm:t>
    </dgm:pt>
    <dgm:pt modelId="{8B0887EB-071D-4FD5-B09E-A6EC28572BA0}" type="parTrans" cxnId="{A10EEE11-DE90-4F0D-BF78-6BCC8E981277}">
      <dgm:prSet/>
      <dgm:spPr/>
      <dgm:t>
        <a:bodyPr/>
        <a:lstStyle/>
        <a:p>
          <a:endParaRPr lang="en-US"/>
        </a:p>
      </dgm:t>
    </dgm:pt>
    <dgm:pt modelId="{27D42615-1C60-4684-89D6-D4AF2C2CD517}" type="sibTrans" cxnId="{A10EEE11-DE90-4F0D-BF78-6BCC8E981277}">
      <dgm:prSet/>
      <dgm:spPr/>
      <dgm:t>
        <a:bodyPr/>
        <a:lstStyle/>
        <a:p>
          <a:endParaRPr lang="en-US"/>
        </a:p>
      </dgm:t>
    </dgm:pt>
    <dgm:pt modelId="{C558678B-DF2D-4545-BFCA-699D9708B624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b="1" dirty="0"/>
            <a:t>Morris Worm</a:t>
          </a:r>
        </a:p>
      </dgm:t>
    </dgm:pt>
    <dgm:pt modelId="{13D46873-175E-4DD3-A820-796773D79284}" type="parTrans" cxnId="{EF93999D-EB8A-4333-8843-9B77836B15BC}">
      <dgm:prSet/>
      <dgm:spPr/>
      <dgm:t>
        <a:bodyPr/>
        <a:lstStyle/>
        <a:p>
          <a:endParaRPr lang="en-US"/>
        </a:p>
      </dgm:t>
    </dgm:pt>
    <dgm:pt modelId="{468919C4-EFA3-4023-873A-5AAD8929E01E}" type="sibTrans" cxnId="{EF93999D-EB8A-4333-8843-9B77836B15BC}">
      <dgm:prSet/>
      <dgm:spPr/>
      <dgm:t>
        <a:bodyPr/>
        <a:lstStyle/>
        <a:p>
          <a:endParaRPr lang="en-US"/>
        </a:p>
      </dgm:t>
    </dgm:pt>
    <dgm:pt modelId="{BCFDE72B-7F6A-4CA1-9A0D-1623E8FD0A29}">
      <dgm:prSet/>
      <dgm:spPr/>
      <dgm:t>
        <a:bodyPr/>
        <a:lstStyle/>
        <a:p>
          <a:r>
            <a:rPr lang="en-US" b="1" i="0" dirty="0">
              <a:solidFill>
                <a:srgbClr val="FFFF00"/>
              </a:solidFill>
            </a:rPr>
            <a:t>Yesterday Once More</a:t>
          </a:r>
          <a:endParaRPr lang="en-US" b="1" dirty="0">
            <a:solidFill>
              <a:srgbClr val="FFFF00"/>
            </a:solidFill>
          </a:endParaRPr>
        </a:p>
      </dgm:t>
    </dgm:pt>
    <dgm:pt modelId="{AE44B8B6-76FD-4938-A006-BDD90DADEF0D}" type="parTrans" cxnId="{FF7892B6-7381-4C27-B7E6-B62108F7F46A}">
      <dgm:prSet/>
      <dgm:spPr/>
      <dgm:t>
        <a:bodyPr/>
        <a:lstStyle/>
        <a:p>
          <a:endParaRPr lang="en-US"/>
        </a:p>
      </dgm:t>
    </dgm:pt>
    <dgm:pt modelId="{0C011DE4-77B3-41BB-97F7-F0CE8997C76F}" type="sibTrans" cxnId="{FF7892B6-7381-4C27-B7E6-B62108F7F46A}">
      <dgm:prSet/>
      <dgm:spPr/>
      <dgm:t>
        <a:bodyPr/>
        <a:lstStyle/>
        <a:p>
          <a:endParaRPr lang="en-US"/>
        </a:p>
      </dgm:t>
    </dgm:pt>
    <dgm:pt modelId="{5AF9C9C1-E846-4FEF-96B3-ED2C22133893}">
      <dgm:prSet/>
      <dgm:spPr/>
      <dgm:t>
        <a:bodyPr/>
        <a:lstStyle/>
        <a:p>
          <a:r>
            <a:rPr lang="en-US" b="1" i="0" dirty="0"/>
            <a:t>CDN (Content Delivery Network)</a:t>
          </a:r>
          <a:endParaRPr lang="en-US" b="1" dirty="0"/>
        </a:p>
      </dgm:t>
    </dgm:pt>
    <dgm:pt modelId="{E3F8A538-F5CA-4B25-94BE-BF4ACE4A92A1}" type="parTrans" cxnId="{1E121184-757A-48C8-B06C-55CDA1BC0DDA}">
      <dgm:prSet/>
      <dgm:spPr/>
      <dgm:t>
        <a:bodyPr/>
        <a:lstStyle/>
        <a:p>
          <a:endParaRPr lang="en-US"/>
        </a:p>
      </dgm:t>
    </dgm:pt>
    <dgm:pt modelId="{AB4931D0-05DF-4ED7-96E0-5B4EED2899A4}" type="sibTrans" cxnId="{1E121184-757A-48C8-B06C-55CDA1BC0DDA}">
      <dgm:prSet/>
      <dgm:spPr/>
      <dgm:t>
        <a:bodyPr/>
        <a:lstStyle/>
        <a:p>
          <a:endParaRPr lang="en-US"/>
        </a:p>
      </dgm:t>
    </dgm:pt>
    <dgm:pt modelId="{B142AEDA-D0C4-452B-8B32-156526BEF712}">
      <dgm:prSet/>
      <dgm:spPr/>
      <dgm:t>
        <a:bodyPr/>
        <a:lstStyle/>
        <a:p>
          <a:r>
            <a:rPr lang="en-US" b="1" i="0" dirty="0"/>
            <a:t>???</a:t>
          </a:r>
          <a:endParaRPr lang="en-US" b="1" dirty="0"/>
        </a:p>
      </dgm:t>
    </dgm:pt>
    <dgm:pt modelId="{21A929C7-7433-462E-B1E2-8D574FECEC45}" type="parTrans" cxnId="{E77E2F50-7E49-4987-999E-9C33C7896308}">
      <dgm:prSet/>
      <dgm:spPr/>
      <dgm:t>
        <a:bodyPr/>
        <a:lstStyle/>
        <a:p>
          <a:endParaRPr lang="en-US"/>
        </a:p>
      </dgm:t>
    </dgm:pt>
    <dgm:pt modelId="{CC54CDB4-52FE-4382-AAAD-BEBE5FE10523}" type="sibTrans" cxnId="{E77E2F50-7E49-4987-999E-9C33C7896308}">
      <dgm:prSet/>
      <dgm:spPr/>
      <dgm:t>
        <a:bodyPr/>
        <a:lstStyle/>
        <a:p>
          <a:endParaRPr lang="en-US"/>
        </a:p>
      </dgm:t>
    </dgm:pt>
    <dgm:pt modelId="{0F236099-026F-4E8F-8957-8C3189610CFC}">
      <dgm:prSet/>
      <dgm:spPr/>
      <dgm:t>
        <a:bodyPr/>
        <a:lstStyle/>
        <a:p>
          <a:r>
            <a:rPr lang="en-US" b="1" i="0" dirty="0"/>
            <a:t>???</a:t>
          </a:r>
          <a:endParaRPr lang="en-US" b="1" dirty="0"/>
        </a:p>
      </dgm:t>
    </dgm:pt>
    <dgm:pt modelId="{18E0FB5A-8C00-4399-BEFA-3CD6FFFBFCF5}" type="parTrans" cxnId="{6A1FEC45-DDFB-4577-AA76-B2BA97D28432}">
      <dgm:prSet/>
      <dgm:spPr/>
      <dgm:t>
        <a:bodyPr/>
        <a:lstStyle/>
        <a:p>
          <a:endParaRPr lang="en-US"/>
        </a:p>
      </dgm:t>
    </dgm:pt>
    <dgm:pt modelId="{B8489148-2D56-4318-A258-362DAAD3A918}" type="sibTrans" cxnId="{6A1FEC45-DDFB-4577-AA76-B2BA97D28432}">
      <dgm:prSet/>
      <dgm:spPr/>
      <dgm:t>
        <a:bodyPr/>
        <a:lstStyle/>
        <a:p>
          <a:endParaRPr lang="en-US"/>
        </a:p>
      </dgm:t>
    </dgm:pt>
    <dgm:pt modelId="{89597D9A-5F74-487A-B99C-FAD95F2B675F}">
      <dgm:prSet/>
      <dgm:spPr/>
      <dgm:t>
        <a:bodyPr/>
        <a:lstStyle/>
        <a:p>
          <a:r>
            <a:rPr lang="en-US" b="1" dirty="0"/>
            <a:t>Ransomware</a:t>
          </a:r>
        </a:p>
      </dgm:t>
    </dgm:pt>
    <dgm:pt modelId="{7238DCBA-AE25-4C2A-80F1-B335B2D93925}" type="sibTrans" cxnId="{AF04732B-3688-4DD4-8013-C65A4CA07245}">
      <dgm:prSet/>
      <dgm:spPr/>
      <dgm:t>
        <a:bodyPr/>
        <a:lstStyle/>
        <a:p>
          <a:endParaRPr lang="en-US"/>
        </a:p>
      </dgm:t>
    </dgm:pt>
    <dgm:pt modelId="{C7B73B00-68AD-4E22-A41E-D7BD0C01F3DA}" type="parTrans" cxnId="{AF04732B-3688-4DD4-8013-C65A4CA07245}">
      <dgm:prSet/>
      <dgm:spPr/>
      <dgm:t>
        <a:bodyPr/>
        <a:lstStyle/>
        <a:p>
          <a:endParaRPr lang="en-US"/>
        </a:p>
      </dgm:t>
    </dgm:pt>
    <dgm:pt modelId="{E52989C6-88AD-4E19-97ED-B073A50E655C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b="1" dirty="0"/>
            <a:t>Darknet</a:t>
          </a:r>
        </a:p>
      </dgm:t>
    </dgm:pt>
    <dgm:pt modelId="{4973C040-BE3E-4717-B7DD-CF82DEDCAB31}" type="parTrans" cxnId="{A5C38BF0-12C5-4D4B-A787-BC4025E74723}">
      <dgm:prSet/>
      <dgm:spPr/>
      <dgm:t>
        <a:bodyPr/>
        <a:lstStyle/>
        <a:p>
          <a:endParaRPr lang="en-US"/>
        </a:p>
      </dgm:t>
    </dgm:pt>
    <dgm:pt modelId="{5F64D229-A4B3-4F17-BDAC-E0142D137AEA}" type="sibTrans" cxnId="{A5C38BF0-12C5-4D4B-A787-BC4025E74723}">
      <dgm:prSet/>
      <dgm:spPr/>
      <dgm:t>
        <a:bodyPr/>
        <a:lstStyle/>
        <a:p>
          <a:endParaRPr lang="en-US"/>
        </a:p>
      </dgm:t>
    </dgm:pt>
    <dgm:pt modelId="{4B477C33-454F-4DD3-980C-FA37188508CB}" type="pres">
      <dgm:prSet presAssocID="{E931C304-E029-44A0-9503-E37E32B01EA2}" presName="diagram" presStyleCnt="0">
        <dgm:presLayoutVars>
          <dgm:dir/>
          <dgm:resizeHandles val="exact"/>
        </dgm:presLayoutVars>
      </dgm:prSet>
      <dgm:spPr/>
    </dgm:pt>
    <dgm:pt modelId="{FBED4DAC-D50E-4AB8-85F8-086D179DD4A7}" type="pres">
      <dgm:prSet presAssocID="{96CCE7E2-DD58-4774-9A86-F767F21A0E52}" presName="node" presStyleLbl="node1" presStyleIdx="0" presStyleCnt="12">
        <dgm:presLayoutVars>
          <dgm:bulletEnabled val="1"/>
        </dgm:presLayoutVars>
      </dgm:prSet>
      <dgm:spPr/>
    </dgm:pt>
    <dgm:pt modelId="{6F3C6E2F-DDDC-4159-8062-EDE7E5FE7AAC}" type="pres">
      <dgm:prSet presAssocID="{DB2C6CF2-F81F-44C6-9253-104520E8E237}" presName="sibTrans" presStyleCnt="0"/>
      <dgm:spPr/>
    </dgm:pt>
    <dgm:pt modelId="{2B620698-1CD0-4E6F-83A4-5C82B5D7A68A}" type="pres">
      <dgm:prSet presAssocID="{C3381B88-042D-4219-9245-64A63EB694E1}" presName="node" presStyleLbl="node1" presStyleIdx="1" presStyleCnt="12">
        <dgm:presLayoutVars>
          <dgm:bulletEnabled val="1"/>
        </dgm:presLayoutVars>
      </dgm:prSet>
      <dgm:spPr/>
    </dgm:pt>
    <dgm:pt modelId="{ED585F15-3A9F-4AC6-878F-6F74C7FE52E2}" type="pres">
      <dgm:prSet presAssocID="{0469B89C-DC79-4F52-A2F2-AF1ECA6EE26D}" presName="sibTrans" presStyleCnt="0"/>
      <dgm:spPr/>
    </dgm:pt>
    <dgm:pt modelId="{E5B5923D-545B-41D7-92E6-B7C1DA2069EF}" type="pres">
      <dgm:prSet presAssocID="{48ED11B8-D655-49C0-9F61-E7A2603142FC}" presName="node" presStyleLbl="node1" presStyleIdx="2" presStyleCnt="12">
        <dgm:presLayoutVars>
          <dgm:bulletEnabled val="1"/>
        </dgm:presLayoutVars>
      </dgm:prSet>
      <dgm:spPr/>
    </dgm:pt>
    <dgm:pt modelId="{7D92455E-B3C3-4236-A430-A3C7CEE92B97}" type="pres">
      <dgm:prSet presAssocID="{A38C73FA-D40C-4956-9F3B-BCAFEA519FAC}" presName="sibTrans" presStyleCnt="0"/>
      <dgm:spPr/>
    </dgm:pt>
    <dgm:pt modelId="{8F2846E6-BFDB-4C27-A6D9-A31688213FC6}" type="pres">
      <dgm:prSet presAssocID="{60C2C8C3-EF29-4FF2-9D1F-E4FA7B9B4FC2}" presName="node" presStyleLbl="node1" presStyleIdx="3" presStyleCnt="12">
        <dgm:presLayoutVars>
          <dgm:bulletEnabled val="1"/>
        </dgm:presLayoutVars>
      </dgm:prSet>
      <dgm:spPr/>
    </dgm:pt>
    <dgm:pt modelId="{3942E8A7-999D-46A4-8449-261B897A677B}" type="pres">
      <dgm:prSet presAssocID="{F0736C8B-88AB-45A5-A24A-0864B624CFA2}" presName="sibTrans" presStyleCnt="0"/>
      <dgm:spPr/>
    </dgm:pt>
    <dgm:pt modelId="{34EDFF2D-51C4-49A8-B78A-AE8709B65276}" type="pres">
      <dgm:prSet presAssocID="{F9E06F1E-7C7E-453A-910E-020B27090ABC}" presName="node" presStyleLbl="node1" presStyleIdx="4" presStyleCnt="12" custLinFactY="15225" custLinFactNeighborX="-696" custLinFactNeighborY="100000">
        <dgm:presLayoutVars>
          <dgm:bulletEnabled val="1"/>
        </dgm:presLayoutVars>
      </dgm:prSet>
      <dgm:spPr/>
    </dgm:pt>
    <dgm:pt modelId="{1A9627F4-461C-49D2-AD8E-03CBAEEAB084}" type="pres">
      <dgm:prSet presAssocID="{27D42615-1C60-4684-89D6-D4AF2C2CD517}" presName="sibTrans" presStyleCnt="0"/>
      <dgm:spPr/>
    </dgm:pt>
    <dgm:pt modelId="{CF739565-726F-458C-AB27-F7075BD8BBE8}" type="pres">
      <dgm:prSet presAssocID="{89597D9A-5F74-487A-B99C-FAD95F2B675F}" presName="node" presStyleLbl="node1" presStyleIdx="5" presStyleCnt="12">
        <dgm:presLayoutVars>
          <dgm:bulletEnabled val="1"/>
        </dgm:presLayoutVars>
      </dgm:prSet>
      <dgm:spPr/>
    </dgm:pt>
    <dgm:pt modelId="{4966DB55-C767-42DD-BD61-6BD346800B34}" type="pres">
      <dgm:prSet presAssocID="{7238DCBA-AE25-4C2A-80F1-B335B2D93925}" presName="sibTrans" presStyleCnt="0"/>
      <dgm:spPr/>
    </dgm:pt>
    <dgm:pt modelId="{73175616-5E20-4AF8-89E9-675653E4DAD6}" type="pres">
      <dgm:prSet presAssocID="{C558678B-DF2D-4545-BFCA-699D9708B624}" presName="node" presStyleLbl="node1" presStyleIdx="6" presStyleCnt="12">
        <dgm:presLayoutVars>
          <dgm:bulletEnabled val="1"/>
        </dgm:presLayoutVars>
      </dgm:prSet>
      <dgm:spPr/>
    </dgm:pt>
    <dgm:pt modelId="{5194F5F2-473A-4F2E-AA2D-994C00677926}" type="pres">
      <dgm:prSet presAssocID="{468919C4-EFA3-4023-873A-5AAD8929E01E}" presName="sibTrans" presStyleCnt="0"/>
      <dgm:spPr/>
    </dgm:pt>
    <dgm:pt modelId="{A8D4EEC9-756F-4D9B-BD94-A1E8C6A23283}" type="pres">
      <dgm:prSet presAssocID="{E52989C6-88AD-4E19-97ED-B073A50E655C}" presName="node" presStyleLbl="node1" presStyleIdx="7" presStyleCnt="12">
        <dgm:presLayoutVars>
          <dgm:bulletEnabled val="1"/>
        </dgm:presLayoutVars>
      </dgm:prSet>
      <dgm:spPr/>
    </dgm:pt>
    <dgm:pt modelId="{34356749-2CDE-4886-952B-4CACE7FBF0CC}" type="pres">
      <dgm:prSet presAssocID="{5F64D229-A4B3-4F17-BDAC-E0142D137AEA}" presName="sibTrans" presStyleCnt="0"/>
      <dgm:spPr/>
    </dgm:pt>
    <dgm:pt modelId="{276A01BC-EB2D-459F-ADF6-B8CBD77001C7}" type="pres">
      <dgm:prSet presAssocID="{BCFDE72B-7F6A-4CA1-9A0D-1623E8FD0A29}" presName="node" presStyleLbl="node1" presStyleIdx="8" presStyleCnt="12" custLinFactY="-16386" custLinFactNeighborX="-1493" custLinFactNeighborY="-100000">
        <dgm:presLayoutVars>
          <dgm:bulletEnabled val="1"/>
        </dgm:presLayoutVars>
      </dgm:prSet>
      <dgm:spPr/>
    </dgm:pt>
    <dgm:pt modelId="{498BDFC9-31B4-4D68-8ED1-8F0997F0D6B6}" type="pres">
      <dgm:prSet presAssocID="{0C011DE4-77B3-41BB-97F7-F0CE8997C76F}" presName="sibTrans" presStyleCnt="0"/>
      <dgm:spPr/>
    </dgm:pt>
    <dgm:pt modelId="{A425AF02-50F1-419A-82C1-BAB902A1E7F9}" type="pres">
      <dgm:prSet presAssocID="{5AF9C9C1-E846-4FEF-96B3-ED2C22133893}" presName="node" presStyleLbl="node1" presStyleIdx="9" presStyleCnt="12">
        <dgm:presLayoutVars>
          <dgm:bulletEnabled val="1"/>
        </dgm:presLayoutVars>
      </dgm:prSet>
      <dgm:spPr/>
    </dgm:pt>
    <dgm:pt modelId="{D95F8776-B243-4203-9911-224C795C7119}" type="pres">
      <dgm:prSet presAssocID="{AB4931D0-05DF-4ED7-96E0-5B4EED2899A4}" presName="sibTrans" presStyleCnt="0"/>
      <dgm:spPr/>
    </dgm:pt>
    <dgm:pt modelId="{AEAAD2D3-8231-46CD-A29E-FA00F23F1796}" type="pres">
      <dgm:prSet presAssocID="{B142AEDA-D0C4-452B-8B32-156526BEF712}" presName="node" presStyleLbl="node1" presStyleIdx="10" presStyleCnt="12">
        <dgm:presLayoutVars>
          <dgm:bulletEnabled val="1"/>
        </dgm:presLayoutVars>
      </dgm:prSet>
      <dgm:spPr/>
    </dgm:pt>
    <dgm:pt modelId="{D9D2BF02-35BB-402C-84EB-263402981CCF}" type="pres">
      <dgm:prSet presAssocID="{CC54CDB4-52FE-4382-AAAD-BEBE5FE10523}" presName="sibTrans" presStyleCnt="0"/>
      <dgm:spPr/>
    </dgm:pt>
    <dgm:pt modelId="{B4FF3D7F-B801-4A01-9D0A-59FED0A9338C}" type="pres">
      <dgm:prSet presAssocID="{0F236099-026F-4E8F-8957-8C3189610CFC}" presName="node" presStyleLbl="node1" presStyleIdx="11" presStyleCnt="12">
        <dgm:presLayoutVars>
          <dgm:bulletEnabled val="1"/>
        </dgm:presLayoutVars>
      </dgm:prSet>
      <dgm:spPr/>
    </dgm:pt>
  </dgm:ptLst>
  <dgm:cxnLst>
    <dgm:cxn modelId="{A10EEE11-DE90-4F0D-BF78-6BCC8E981277}" srcId="{E931C304-E029-44A0-9503-E37E32B01EA2}" destId="{F9E06F1E-7C7E-453A-910E-020B27090ABC}" srcOrd="4" destOrd="0" parTransId="{8B0887EB-071D-4FD5-B09E-A6EC28572BA0}" sibTransId="{27D42615-1C60-4684-89D6-D4AF2C2CD517}"/>
    <dgm:cxn modelId="{A2F54418-0ADF-4507-BBFB-078D64C42B31}" type="presOf" srcId="{B142AEDA-D0C4-452B-8B32-156526BEF712}" destId="{AEAAD2D3-8231-46CD-A29E-FA00F23F1796}" srcOrd="0" destOrd="0" presId="urn:microsoft.com/office/officeart/2005/8/layout/default"/>
    <dgm:cxn modelId="{2AB4C925-2B7A-4D33-818F-B8C3D1CD8B2F}" srcId="{E931C304-E029-44A0-9503-E37E32B01EA2}" destId="{60C2C8C3-EF29-4FF2-9D1F-E4FA7B9B4FC2}" srcOrd="3" destOrd="0" parTransId="{F4A9AD55-D560-44F0-98E2-57CF2422D87B}" sibTransId="{F0736C8B-88AB-45A5-A24A-0864B624CFA2}"/>
    <dgm:cxn modelId="{AF04732B-3688-4DD4-8013-C65A4CA07245}" srcId="{E931C304-E029-44A0-9503-E37E32B01EA2}" destId="{89597D9A-5F74-487A-B99C-FAD95F2B675F}" srcOrd="5" destOrd="0" parTransId="{C7B73B00-68AD-4E22-A41E-D7BD0C01F3DA}" sibTransId="{7238DCBA-AE25-4C2A-80F1-B335B2D93925}"/>
    <dgm:cxn modelId="{0B4E985D-B7AF-45F0-A6B4-B0AFF51BE429}" type="presOf" srcId="{0F236099-026F-4E8F-8957-8C3189610CFC}" destId="{B4FF3D7F-B801-4A01-9D0A-59FED0A9338C}" srcOrd="0" destOrd="0" presId="urn:microsoft.com/office/officeart/2005/8/layout/default"/>
    <dgm:cxn modelId="{E81BDA5E-634D-4C65-975C-266CF5A98997}" type="presOf" srcId="{E52989C6-88AD-4E19-97ED-B073A50E655C}" destId="{A8D4EEC9-756F-4D9B-BD94-A1E8C6A23283}" srcOrd="0" destOrd="0" presId="urn:microsoft.com/office/officeart/2005/8/layout/default"/>
    <dgm:cxn modelId="{426A5641-8E2F-4414-8760-379F00FC7685}" type="presOf" srcId="{96CCE7E2-DD58-4774-9A86-F767F21A0E52}" destId="{FBED4DAC-D50E-4AB8-85F8-086D179DD4A7}" srcOrd="0" destOrd="0" presId="urn:microsoft.com/office/officeart/2005/8/layout/default"/>
    <dgm:cxn modelId="{53501D65-9899-4728-8838-E101B6B5F9AD}" type="presOf" srcId="{BCFDE72B-7F6A-4CA1-9A0D-1623E8FD0A29}" destId="{276A01BC-EB2D-459F-ADF6-B8CBD77001C7}" srcOrd="0" destOrd="0" presId="urn:microsoft.com/office/officeart/2005/8/layout/default"/>
    <dgm:cxn modelId="{6A1FEC45-DDFB-4577-AA76-B2BA97D28432}" srcId="{E931C304-E029-44A0-9503-E37E32B01EA2}" destId="{0F236099-026F-4E8F-8957-8C3189610CFC}" srcOrd="11" destOrd="0" parTransId="{18E0FB5A-8C00-4399-BEFA-3CD6FFFBFCF5}" sibTransId="{B8489148-2D56-4318-A258-362DAAD3A918}"/>
    <dgm:cxn modelId="{E77E2F50-7E49-4987-999E-9C33C7896308}" srcId="{E931C304-E029-44A0-9503-E37E32B01EA2}" destId="{B142AEDA-D0C4-452B-8B32-156526BEF712}" srcOrd="10" destOrd="0" parTransId="{21A929C7-7433-462E-B1E2-8D574FECEC45}" sibTransId="{CC54CDB4-52FE-4382-AAAD-BEBE5FE10523}"/>
    <dgm:cxn modelId="{1E121184-757A-48C8-B06C-55CDA1BC0DDA}" srcId="{E931C304-E029-44A0-9503-E37E32B01EA2}" destId="{5AF9C9C1-E846-4FEF-96B3-ED2C22133893}" srcOrd="9" destOrd="0" parTransId="{E3F8A538-F5CA-4B25-94BE-BF4ACE4A92A1}" sibTransId="{AB4931D0-05DF-4ED7-96E0-5B4EED2899A4}"/>
    <dgm:cxn modelId="{5E112686-2F1D-4FF8-BB55-66C74BDF5EF7}" type="presOf" srcId="{F9E06F1E-7C7E-453A-910E-020B27090ABC}" destId="{34EDFF2D-51C4-49A8-B78A-AE8709B65276}" srcOrd="0" destOrd="0" presId="urn:microsoft.com/office/officeart/2005/8/layout/default"/>
    <dgm:cxn modelId="{133B2786-3388-4237-94EF-5E3A2182E66A}" type="presOf" srcId="{5AF9C9C1-E846-4FEF-96B3-ED2C22133893}" destId="{A425AF02-50F1-419A-82C1-BAB902A1E7F9}" srcOrd="0" destOrd="0" presId="urn:microsoft.com/office/officeart/2005/8/layout/default"/>
    <dgm:cxn modelId="{EF93999D-EB8A-4333-8843-9B77836B15BC}" srcId="{E931C304-E029-44A0-9503-E37E32B01EA2}" destId="{C558678B-DF2D-4545-BFCA-699D9708B624}" srcOrd="6" destOrd="0" parTransId="{13D46873-175E-4DD3-A820-796773D79284}" sibTransId="{468919C4-EFA3-4023-873A-5AAD8929E01E}"/>
    <dgm:cxn modelId="{BA2FF19F-12B4-4EA5-AE37-5C0CDC4A0069}" srcId="{E931C304-E029-44A0-9503-E37E32B01EA2}" destId="{C3381B88-042D-4219-9245-64A63EB694E1}" srcOrd="1" destOrd="0" parTransId="{E2BF97E1-6164-4730-83E1-3E1D9566D11B}" sibTransId="{0469B89C-DC79-4F52-A2F2-AF1ECA6EE26D}"/>
    <dgm:cxn modelId="{FF7892B6-7381-4C27-B7E6-B62108F7F46A}" srcId="{E931C304-E029-44A0-9503-E37E32B01EA2}" destId="{BCFDE72B-7F6A-4CA1-9A0D-1623E8FD0A29}" srcOrd="8" destOrd="0" parTransId="{AE44B8B6-76FD-4938-A006-BDD90DADEF0D}" sibTransId="{0C011DE4-77B3-41BB-97F7-F0CE8997C76F}"/>
    <dgm:cxn modelId="{153820BD-3E2E-4795-BB3C-F5F5258C43FE}" type="presOf" srcId="{C3381B88-042D-4219-9245-64A63EB694E1}" destId="{2B620698-1CD0-4E6F-83A4-5C82B5D7A68A}" srcOrd="0" destOrd="0" presId="urn:microsoft.com/office/officeart/2005/8/layout/default"/>
    <dgm:cxn modelId="{230286C0-C341-4D14-9503-3A1253E3EF7B}" type="presOf" srcId="{89597D9A-5F74-487A-B99C-FAD95F2B675F}" destId="{CF739565-726F-458C-AB27-F7075BD8BBE8}" srcOrd="0" destOrd="0" presId="urn:microsoft.com/office/officeart/2005/8/layout/default"/>
    <dgm:cxn modelId="{F9B6B3CA-2EE2-4A4B-A419-4E1ABA249A47}" srcId="{E931C304-E029-44A0-9503-E37E32B01EA2}" destId="{48ED11B8-D655-49C0-9F61-E7A2603142FC}" srcOrd="2" destOrd="0" parTransId="{8203EA05-0501-44E7-A752-4E8C4E9EBB5A}" sibTransId="{A38C73FA-D40C-4956-9F3B-BCAFEA519FAC}"/>
    <dgm:cxn modelId="{9AE632CD-4D55-4EC5-A0C4-26512FFA0F58}" type="presOf" srcId="{C558678B-DF2D-4545-BFCA-699D9708B624}" destId="{73175616-5E20-4AF8-89E9-675653E4DAD6}" srcOrd="0" destOrd="0" presId="urn:microsoft.com/office/officeart/2005/8/layout/default"/>
    <dgm:cxn modelId="{3E5BCACE-4DE0-4082-BE5E-13B410ECB76D}" type="presOf" srcId="{60C2C8C3-EF29-4FF2-9D1F-E4FA7B9B4FC2}" destId="{8F2846E6-BFDB-4C27-A6D9-A31688213FC6}" srcOrd="0" destOrd="0" presId="urn:microsoft.com/office/officeart/2005/8/layout/default"/>
    <dgm:cxn modelId="{45F1F9DB-D41C-4E33-BE80-9F1B52563DF8}" type="presOf" srcId="{48ED11B8-D655-49C0-9F61-E7A2603142FC}" destId="{E5B5923D-545B-41D7-92E6-B7C1DA2069EF}" srcOrd="0" destOrd="0" presId="urn:microsoft.com/office/officeart/2005/8/layout/default"/>
    <dgm:cxn modelId="{90F7CFEF-FF2F-4FFA-BB92-4C264914C3AA}" type="presOf" srcId="{E931C304-E029-44A0-9503-E37E32B01EA2}" destId="{4B477C33-454F-4DD3-980C-FA37188508CB}" srcOrd="0" destOrd="0" presId="urn:microsoft.com/office/officeart/2005/8/layout/default"/>
    <dgm:cxn modelId="{A5C38BF0-12C5-4D4B-A787-BC4025E74723}" srcId="{E931C304-E029-44A0-9503-E37E32B01EA2}" destId="{E52989C6-88AD-4E19-97ED-B073A50E655C}" srcOrd="7" destOrd="0" parTransId="{4973C040-BE3E-4717-B7DD-CF82DEDCAB31}" sibTransId="{5F64D229-A4B3-4F17-BDAC-E0142D137AEA}"/>
    <dgm:cxn modelId="{5B36A2F7-2CE1-47AE-94A3-57FF2F6B472E}" srcId="{E931C304-E029-44A0-9503-E37E32B01EA2}" destId="{96CCE7E2-DD58-4774-9A86-F767F21A0E52}" srcOrd="0" destOrd="0" parTransId="{2DD68A5A-52F9-4575-8D91-8A74591C6868}" sibTransId="{DB2C6CF2-F81F-44C6-9253-104520E8E237}"/>
    <dgm:cxn modelId="{3E36AA48-4F06-4CDF-B7B0-E70B13A6E563}" type="presParOf" srcId="{4B477C33-454F-4DD3-980C-FA37188508CB}" destId="{FBED4DAC-D50E-4AB8-85F8-086D179DD4A7}" srcOrd="0" destOrd="0" presId="urn:microsoft.com/office/officeart/2005/8/layout/default"/>
    <dgm:cxn modelId="{9B70B749-6A9C-4364-ACA1-87EAD5F029FD}" type="presParOf" srcId="{4B477C33-454F-4DD3-980C-FA37188508CB}" destId="{6F3C6E2F-DDDC-4159-8062-EDE7E5FE7AAC}" srcOrd="1" destOrd="0" presId="urn:microsoft.com/office/officeart/2005/8/layout/default"/>
    <dgm:cxn modelId="{F1074144-CE89-4EFF-8712-A1A29618F24B}" type="presParOf" srcId="{4B477C33-454F-4DD3-980C-FA37188508CB}" destId="{2B620698-1CD0-4E6F-83A4-5C82B5D7A68A}" srcOrd="2" destOrd="0" presId="urn:microsoft.com/office/officeart/2005/8/layout/default"/>
    <dgm:cxn modelId="{3AD830D6-2DB3-4770-83A2-A4E001DD3FEC}" type="presParOf" srcId="{4B477C33-454F-4DD3-980C-FA37188508CB}" destId="{ED585F15-3A9F-4AC6-878F-6F74C7FE52E2}" srcOrd="3" destOrd="0" presId="urn:microsoft.com/office/officeart/2005/8/layout/default"/>
    <dgm:cxn modelId="{28A0AB02-F499-46D9-AC87-A9BA5B425E7B}" type="presParOf" srcId="{4B477C33-454F-4DD3-980C-FA37188508CB}" destId="{E5B5923D-545B-41D7-92E6-B7C1DA2069EF}" srcOrd="4" destOrd="0" presId="urn:microsoft.com/office/officeart/2005/8/layout/default"/>
    <dgm:cxn modelId="{ADD47038-0D6C-4FF5-A315-2CCDE0278169}" type="presParOf" srcId="{4B477C33-454F-4DD3-980C-FA37188508CB}" destId="{7D92455E-B3C3-4236-A430-A3C7CEE92B97}" srcOrd="5" destOrd="0" presId="urn:microsoft.com/office/officeart/2005/8/layout/default"/>
    <dgm:cxn modelId="{7F37436E-356B-465B-86D3-7576F1FAF205}" type="presParOf" srcId="{4B477C33-454F-4DD3-980C-FA37188508CB}" destId="{8F2846E6-BFDB-4C27-A6D9-A31688213FC6}" srcOrd="6" destOrd="0" presId="urn:microsoft.com/office/officeart/2005/8/layout/default"/>
    <dgm:cxn modelId="{06F8CDB7-F55C-4F99-92FF-29F868947596}" type="presParOf" srcId="{4B477C33-454F-4DD3-980C-FA37188508CB}" destId="{3942E8A7-999D-46A4-8449-261B897A677B}" srcOrd="7" destOrd="0" presId="urn:microsoft.com/office/officeart/2005/8/layout/default"/>
    <dgm:cxn modelId="{AD092754-4D75-4E9C-ABEC-91A8C4E6E578}" type="presParOf" srcId="{4B477C33-454F-4DD3-980C-FA37188508CB}" destId="{34EDFF2D-51C4-49A8-B78A-AE8709B65276}" srcOrd="8" destOrd="0" presId="urn:microsoft.com/office/officeart/2005/8/layout/default"/>
    <dgm:cxn modelId="{1F3B2838-2322-46B8-8F56-924F273DA81D}" type="presParOf" srcId="{4B477C33-454F-4DD3-980C-FA37188508CB}" destId="{1A9627F4-461C-49D2-AD8E-03CBAEEAB084}" srcOrd="9" destOrd="0" presId="urn:microsoft.com/office/officeart/2005/8/layout/default"/>
    <dgm:cxn modelId="{B6850C3B-7668-416C-92A9-099AF797C6A3}" type="presParOf" srcId="{4B477C33-454F-4DD3-980C-FA37188508CB}" destId="{CF739565-726F-458C-AB27-F7075BD8BBE8}" srcOrd="10" destOrd="0" presId="urn:microsoft.com/office/officeart/2005/8/layout/default"/>
    <dgm:cxn modelId="{74D6BF8B-AB92-4B78-BE4B-9B30B7BD4CAD}" type="presParOf" srcId="{4B477C33-454F-4DD3-980C-FA37188508CB}" destId="{4966DB55-C767-42DD-BD61-6BD346800B34}" srcOrd="11" destOrd="0" presId="urn:microsoft.com/office/officeart/2005/8/layout/default"/>
    <dgm:cxn modelId="{FDA1740B-706A-44AE-AA7E-46815EE5D0A8}" type="presParOf" srcId="{4B477C33-454F-4DD3-980C-FA37188508CB}" destId="{73175616-5E20-4AF8-89E9-675653E4DAD6}" srcOrd="12" destOrd="0" presId="urn:microsoft.com/office/officeart/2005/8/layout/default"/>
    <dgm:cxn modelId="{DF60439A-0799-4843-80C9-A04A93968B41}" type="presParOf" srcId="{4B477C33-454F-4DD3-980C-FA37188508CB}" destId="{5194F5F2-473A-4F2E-AA2D-994C00677926}" srcOrd="13" destOrd="0" presId="urn:microsoft.com/office/officeart/2005/8/layout/default"/>
    <dgm:cxn modelId="{11C5DD7D-6DDA-4068-AD6C-26BB2BA19D46}" type="presParOf" srcId="{4B477C33-454F-4DD3-980C-FA37188508CB}" destId="{A8D4EEC9-756F-4D9B-BD94-A1E8C6A23283}" srcOrd="14" destOrd="0" presId="urn:microsoft.com/office/officeart/2005/8/layout/default"/>
    <dgm:cxn modelId="{63813BC4-50EA-4737-BBE5-86E2C74CC626}" type="presParOf" srcId="{4B477C33-454F-4DD3-980C-FA37188508CB}" destId="{34356749-2CDE-4886-952B-4CACE7FBF0CC}" srcOrd="15" destOrd="0" presId="urn:microsoft.com/office/officeart/2005/8/layout/default"/>
    <dgm:cxn modelId="{482D61D6-2E8E-439B-87B6-4A44722DA66F}" type="presParOf" srcId="{4B477C33-454F-4DD3-980C-FA37188508CB}" destId="{276A01BC-EB2D-459F-ADF6-B8CBD77001C7}" srcOrd="16" destOrd="0" presId="urn:microsoft.com/office/officeart/2005/8/layout/default"/>
    <dgm:cxn modelId="{DF71CE55-6A84-40F9-AAD5-3EA8EA5A2061}" type="presParOf" srcId="{4B477C33-454F-4DD3-980C-FA37188508CB}" destId="{498BDFC9-31B4-4D68-8ED1-8F0997F0D6B6}" srcOrd="17" destOrd="0" presId="urn:microsoft.com/office/officeart/2005/8/layout/default"/>
    <dgm:cxn modelId="{B241F00B-B45E-4C70-826B-E7C5C040491A}" type="presParOf" srcId="{4B477C33-454F-4DD3-980C-FA37188508CB}" destId="{A425AF02-50F1-419A-82C1-BAB902A1E7F9}" srcOrd="18" destOrd="0" presId="urn:microsoft.com/office/officeart/2005/8/layout/default"/>
    <dgm:cxn modelId="{8AB266A0-E12E-4992-83AF-DDB7AA4B297D}" type="presParOf" srcId="{4B477C33-454F-4DD3-980C-FA37188508CB}" destId="{D95F8776-B243-4203-9911-224C795C7119}" srcOrd="19" destOrd="0" presId="urn:microsoft.com/office/officeart/2005/8/layout/default"/>
    <dgm:cxn modelId="{B246A280-9238-4742-8FF5-4BD608764D3E}" type="presParOf" srcId="{4B477C33-454F-4DD3-980C-FA37188508CB}" destId="{AEAAD2D3-8231-46CD-A29E-FA00F23F1796}" srcOrd="20" destOrd="0" presId="urn:microsoft.com/office/officeart/2005/8/layout/default"/>
    <dgm:cxn modelId="{F6AE2E26-5CC8-4079-857A-19801D9286D0}" type="presParOf" srcId="{4B477C33-454F-4DD3-980C-FA37188508CB}" destId="{D9D2BF02-35BB-402C-84EB-263402981CCF}" srcOrd="21" destOrd="0" presId="urn:microsoft.com/office/officeart/2005/8/layout/default"/>
    <dgm:cxn modelId="{5E01F69C-4A1E-4878-A1C9-8A85495AF5F5}" type="presParOf" srcId="{4B477C33-454F-4DD3-980C-FA37188508CB}" destId="{B4FF3D7F-B801-4A01-9D0A-59FED0A9338C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ED4DAC-D50E-4AB8-85F8-086D179DD4A7}">
      <dsp:nvSpPr>
        <dsp:cNvPr id="0" name=""/>
        <dsp:cNvSpPr/>
      </dsp:nvSpPr>
      <dsp:spPr>
        <a:xfrm>
          <a:off x="608837" y="83"/>
          <a:ext cx="1751742" cy="1051045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BGP &amp; Attacks</a:t>
          </a:r>
        </a:p>
      </dsp:txBody>
      <dsp:txXfrm>
        <a:off x="608837" y="83"/>
        <a:ext cx="1751742" cy="1051045"/>
      </dsp:txXfrm>
    </dsp:sp>
    <dsp:sp modelId="{2B620698-1CD0-4E6F-83A4-5C82B5D7A68A}">
      <dsp:nvSpPr>
        <dsp:cNvPr id="0" name=""/>
        <dsp:cNvSpPr/>
      </dsp:nvSpPr>
      <dsp:spPr>
        <a:xfrm>
          <a:off x="2535754" y="83"/>
          <a:ext cx="1751742" cy="1051045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DNS Infrastructure </a:t>
          </a:r>
        </a:p>
      </dsp:txBody>
      <dsp:txXfrm>
        <a:off x="2535754" y="83"/>
        <a:ext cx="1751742" cy="1051045"/>
      </dsp:txXfrm>
    </dsp:sp>
    <dsp:sp modelId="{E5B5923D-545B-41D7-92E6-B7C1DA2069EF}">
      <dsp:nvSpPr>
        <dsp:cNvPr id="0" name=""/>
        <dsp:cNvSpPr/>
      </dsp:nvSpPr>
      <dsp:spPr>
        <a:xfrm>
          <a:off x="4462671" y="83"/>
          <a:ext cx="1751742" cy="1051045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Botnet</a:t>
          </a:r>
        </a:p>
      </dsp:txBody>
      <dsp:txXfrm>
        <a:off x="4462671" y="83"/>
        <a:ext cx="1751742" cy="1051045"/>
      </dsp:txXfrm>
    </dsp:sp>
    <dsp:sp modelId="{8F2846E6-BFDB-4C27-A6D9-A31688213FC6}">
      <dsp:nvSpPr>
        <dsp:cNvPr id="0" name=""/>
        <dsp:cNvSpPr/>
      </dsp:nvSpPr>
      <dsp:spPr>
        <a:xfrm>
          <a:off x="6389588" y="83"/>
          <a:ext cx="1751742" cy="1051045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Blockchain</a:t>
          </a:r>
        </a:p>
      </dsp:txBody>
      <dsp:txXfrm>
        <a:off x="6389588" y="83"/>
        <a:ext cx="1751742" cy="1051045"/>
      </dsp:txXfrm>
    </dsp:sp>
    <dsp:sp modelId="{34EDFF2D-51C4-49A8-B78A-AE8709B65276}">
      <dsp:nvSpPr>
        <dsp:cNvPr id="0" name=""/>
        <dsp:cNvSpPr/>
      </dsp:nvSpPr>
      <dsp:spPr>
        <a:xfrm>
          <a:off x="596645" y="2437371"/>
          <a:ext cx="1751742" cy="10510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SDN (Software Defined Network)</a:t>
          </a:r>
        </a:p>
      </dsp:txBody>
      <dsp:txXfrm>
        <a:off x="596645" y="2437371"/>
        <a:ext cx="1751742" cy="1051045"/>
      </dsp:txXfrm>
    </dsp:sp>
    <dsp:sp modelId="{CF739565-726F-458C-AB27-F7075BD8BBE8}">
      <dsp:nvSpPr>
        <dsp:cNvPr id="0" name=""/>
        <dsp:cNvSpPr/>
      </dsp:nvSpPr>
      <dsp:spPr>
        <a:xfrm>
          <a:off x="2535754" y="1226303"/>
          <a:ext cx="1751742" cy="10510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Ransomware</a:t>
          </a:r>
        </a:p>
      </dsp:txBody>
      <dsp:txXfrm>
        <a:off x="2535754" y="1226303"/>
        <a:ext cx="1751742" cy="1051045"/>
      </dsp:txXfrm>
    </dsp:sp>
    <dsp:sp modelId="{73175616-5E20-4AF8-89E9-675653E4DAD6}">
      <dsp:nvSpPr>
        <dsp:cNvPr id="0" name=""/>
        <dsp:cNvSpPr/>
      </dsp:nvSpPr>
      <dsp:spPr>
        <a:xfrm>
          <a:off x="4462671" y="1226303"/>
          <a:ext cx="1751742" cy="1051045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Morris Worm</a:t>
          </a:r>
        </a:p>
      </dsp:txBody>
      <dsp:txXfrm>
        <a:off x="4462671" y="1226303"/>
        <a:ext cx="1751742" cy="1051045"/>
      </dsp:txXfrm>
    </dsp:sp>
    <dsp:sp modelId="{A8D4EEC9-756F-4D9B-BD94-A1E8C6A23283}">
      <dsp:nvSpPr>
        <dsp:cNvPr id="0" name=""/>
        <dsp:cNvSpPr/>
      </dsp:nvSpPr>
      <dsp:spPr>
        <a:xfrm>
          <a:off x="6389588" y="1226303"/>
          <a:ext cx="1751742" cy="1051045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Darknet</a:t>
          </a:r>
        </a:p>
      </dsp:txBody>
      <dsp:txXfrm>
        <a:off x="6389588" y="1226303"/>
        <a:ext cx="1751742" cy="1051045"/>
      </dsp:txXfrm>
    </dsp:sp>
    <dsp:sp modelId="{276A01BC-EB2D-459F-ADF6-B8CBD77001C7}">
      <dsp:nvSpPr>
        <dsp:cNvPr id="0" name=""/>
        <dsp:cNvSpPr/>
      </dsp:nvSpPr>
      <dsp:spPr>
        <a:xfrm>
          <a:off x="582683" y="1229253"/>
          <a:ext cx="1751742" cy="10510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solidFill>
                <a:srgbClr val="FFFF00"/>
              </a:solidFill>
            </a:rPr>
            <a:t>Yesterday Once More</a:t>
          </a:r>
          <a:endParaRPr lang="en-US" sz="2000" b="1" kern="1200" dirty="0">
            <a:solidFill>
              <a:srgbClr val="FFFF00"/>
            </a:solidFill>
          </a:endParaRPr>
        </a:p>
      </dsp:txBody>
      <dsp:txXfrm>
        <a:off x="582683" y="1229253"/>
        <a:ext cx="1751742" cy="1051045"/>
      </dsp:txXfrm>
    </dsp:sp>
    <dsp:sp modelId="{A425AF02-50F1-419A-82C1-BAB902A1E7F9}">
      <dsp:nvSpPr>
        <dsp:cNvPr id="0" name=""/>
        <dsp:cNvSpPr/>
      </dsp:nvSpPr>
      <dsp:spPr>
        <a:xfrm>
          <a:off x="2535754" y="2452523"/>
          <a:ext cx="1751742" cy="10510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/>
            <a:t>CDN (Content Delivery Network)</a:t>
          </a:r>
          <a:endParaRPr lang="en-US" sz="2000" b="1" kern="1200" dirty="0"/>
        </a:p>
      </dsp:txBody>
      <dsp:txXfrm>
        <a:off x="2535754" y="2452523"/>
        <a:ext cx="1751742" cy="1051045"/>
      </dsp:txXfrm>
    </dsp:sp>
    <dsp:sp modelId="{AEAAD2D3-8231-46CD-A29E-FA00F23F1796}">
      <dsp:nvSpPr>
        <dsp:cNvPr id="0" name=""/>
        <dsp:cNvSpPr/>
      </dsp:nvSpPr>
      <dsp:spPr>
        <a:xfrm>
          <a:off x="4462671" y="2452523"/>
          <a:ext cx="1751742" cy="10510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/>
            <a:t>???</a:t>
          </a:r>
          <a:endParaRPr lang="en-US" sz="2000" b="1" kern="1200" dirty="0"/>
        </a:p>
      </dsp:txBody>
      <dsp:txXfrm>
        <a:off x="4462671" y="2452523"/>
        <a:ext cx="1751742" cy="1051045"/>
      </dsp:txXfrm>
    </dsp:sp>
    <dsp:sp modelId="{B4FF3D7F-B801-4A01-9D0A-59FED0A9338C}">
      <dsp:nvSpPr>
        <dsp:cNvPr id="0" name=""/>
        <dsp:cNvSpPr/>
      </dsp:nvSpPr>
      <dsp:spPr>
        <a:xfrm>
          <a:off x="6389588" y="2452523"/>
          <a:ext cx="1751742" cy="10510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/>
            <a:t>???</a:t>
          </a:r>
          <a:endParaRPr lang="en-US" sz="2000" b="1" kern="1200" dirty="0"/>
        </a:p>
      </dsp:txBody>
      <dsp:txXfrm>
        <a:off x="6389588" y="2452523"/>
        <a:ext cx="1751742" cy="10510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8C097-38A4-4AEC-9EBA-15761136C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CB9A26-BD5D-4525-8E5F-FDEC15919C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0E307E-EC15-4785-BF22-9A1C30195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49ABD-9A12-4E67-A20E-C7F1AD4EC617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AB45E-03C0-4749-91B7-3131ED4FA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15FE7D-FA0B-45CE-A562-01848594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10B07-44CC-4DB0-82A6-1C7E5C8E1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27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4D18F-BFA1-43CF-B92C-723D666CD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419B58-1F20-48E2-A444-4DCE3DA71E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F59703-3D17-4AA4-8143-173C76882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49ABD-9A12-4E67-A20E-C7F1AD4EC617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B3DD78-ABA0-4754-859F-70734EDD0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6CD643-C5C6-4D85-A4C2-1F904C262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10B07-44CC-4DB0-82A6-1C7E5C8E1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556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0A5440-3EC3-4BDD-BD1D-17F6F3B21B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F80817-2147-40C0-8D0C-C00E67CFA2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2137F-29CD-4F7A-B3F7-4300EE995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49ABD-9A12-4E67-A20E-C7F1AD4EC617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1D789-48B8-430E-8BED-ED659CC5A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6DDAFD-7CB0-4572-BC74-3C12E7994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10B07-44CC-4DB0-82A6-1C7E5C8E1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655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C7140-45BE-440E-984A-D3785ED64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A4F30F-383E-45A0-9BEB-53EAE3BDF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39B44-6A81-4145-8035-743EFA318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49ABD-9A12-4E67-A20E-C7F1AD4EC617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F1ED2-22D5-4BB8-A6AD-4761C31CE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73579B-5B04-47D0-9A6C-56B2004A0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10B07-44CC-4DB0-82A6-1C7E5C8E1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911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4CB79-332C-4E01-9031-89486D9CD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A38354-C9D4-4283-86BB-F1358BB3CC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9B6ECC-5852-422D-9C0F-1EA7B1DE6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49ABD-9A12-4E67-A20E-C7F1AD4EC617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70282D-4427-43A7-8E5B-738E40E16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11F436-491F-4AF5-BB34-6E48E44FC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10B07-44CC-4DB0-82A6-1C7E5C8E1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779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1576C-DBF4-4E20-8723-51F05D100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F0E64-A624-4262-8A2A-F25A83338D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8D1638-4446-4E6D-82A6-8C424331E1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5D4354-6C4C-41E6-9828-D450415A0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49ABD-9A12-4E67-A20E-C7F1AD4EC617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0E5A8-D5B6-4E42-882E-95B410142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12EA35-DFC3-43E5-8B4A-D1D3AAFA8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10B07-44CC-4DB0-82A6-1C7E5C8E1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378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29D36-349A-4C0D-81AB-229433937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10326E-1212-4C9F-AB02-6C0926EFCF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A88903-DBCD-4EC9-AD54-D77031A6A5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2339B8-B44C-4AF6-934F-12BBFDB421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22D0CE-B291-4B39-A7EE-3B3615D8A3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C8DE8D-1901-4C98-8DD6-B46E6B253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49ABD-9A12-4E67-A20E-C7F1AD4EC617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7C2C8B-53BF-466E-8884-B0F73F9AA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1A6792-EB5D-40CD-9FF7-F14D2B1A1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10B07-44CC-4DB0-82A6-1C7E5C8E1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456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83DE2-C36C-4EF3-854C-9BB66B0FD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062B2D-5F8A-4C2D-8A9C-C97ACC37B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49ABD-9A12-4E67-A20E-C7F1AD4EC617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91EAAB-B9E9-4B6F-8BFF-A45A5DC0E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E62D01-0E32-4ADE-B551-23A0AAE2C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10B07-44CC-4DB0-82A6-1C7E5C8E1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304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8833CB-D09B-4083-9345-03D638490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49ABD-9A12-4E67-A20E-C7F1AD4EC617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8320E4-42F8-48E4-BDCA-12B7DD26B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3004E3-2718-4377-B264-95F4669F6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10B07-44CC-4DB0-82A6-1C7E5C8E1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039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2A1BA-7216-477C-ADFD-3A7088953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5FB78-E35A-4DC7-A188-8E83C1EA7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9A9543-F985-49AB-926E-2A8F3504CF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FF60E4-0377-4B55-88D7-58AAD223C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49ABD-9A12-4E67-A20E-C7F1AD4EC617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A157C-45D5-4054-ACD0-C693FE4F9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181949-C13D-4422-AF41-9961AD2C7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10B07-44CC-4DB0-82A6-1C7E5C8E1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853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0D11F-1365-4337-942E-8BE7AFBFC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270D99-E98B-4695-8E29-CD8664D89A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528C54-4696-440A-8370-C41E901C75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8B0AAA-E396-46E4-9997-E80B2818A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49ABD-9A12-4E67-A20E-C7F1AD4EC617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3F6A1B-438A-49B1-8EBC-5BBEAA51C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DF133E-AAE7-421B-B45A-5215DFA65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10B07-44CC-4DB0-82A6-1C7E5C8E1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720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D5CC25-4D7E-4CBB-9375-05F6D645A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795F6-5301-4543-8D17-4F64453598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DE99C-3215-46D7-B7E0-499A507E3B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49ABD-9A12-4E67-A20E-C7F1AD4EC617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3E3417-D994-4EEA-AC0C-0E754371C8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FBF4B1-DA16-45A5-8573-0C59CEBA0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10B07-44CC-4DB0-82A6-1C7E5C8E1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217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tm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tm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mp"/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tm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mp"/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tmp"/><Relationship Id="rId4" Type="http://schemas.openxmlformats.org/officeDocument/2006/relationships/image" Target="../media/image37.tm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mp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tmp"/><Relationship Id="rId2" Type="http://schemas.openxmlformats.org/officeDocument/2006/relationships/image" Target="../media/image41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tmp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m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tmp"/><Relationship Id="rId2" Type="http://schemas.openxmlformats.org/officeDocument/2006/relationships/image" Target="../media/image45.tmp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2VZV-aFoVjk" TargetMode="External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tmp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tmp"/><Relationship Id="rId2" Type="http://schemas.openxmlformats.org/officeDocument/2006/relationships/image" Target="../media/image49.tmp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tmp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tmp"/><Relationship Id="rId2" Type="http://schemas.openxmlformats.org/officeDocument/2006/relationships/image" Target="../media/image52.tmp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tmp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tmp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tmp"/><Relationship Id="rId2" Type="http://schemas.openxmlformats.org/officeDocument/2006/relationships/image" Target="../media/image56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tmp"/><Relationship Id="rId4" Type="http://schemas.openxmlformats.org/officeDocument/2006/relationships/image" Target="../media/image58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tmp"/><Relationship Id="rId2" Type="http://schemas.openxmlformats.org/officeDocument/2006/relationships/image" Target="../media/image60.tmp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18306-89BC-492B-AA8D-A0DC6AB28F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/>
                <a:latin typeface="Calibri" panose="020F0502020204030204" pitchFamily="34" charset="0"/>
                <a:ea typeface="Microsoft YaHei" panose="020B0503020204020204" pitchFamily="34" charset="-122"/>
              </a:rPr>
              <a:t>Building an Internet Emulator for Cybersecurity Education </a:t>
            </a:r>
            <a:endParaRPr lang="en-US" sz="239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49BDDE-F5E8-4C66-9C26-61D01D4122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9875"/>
            <a:ext cx="9144000" cy="1655762"/>
          </a:xfrm>
        </p:spPr>
        <p:txBody>
          <a:bodyPr>
            <a:normAutofit/>
          </a:bodyPr>
          <a:lstStyle/>
          <a:p>
            <a:r>
              <a:rPr lang="en-US" sz="3200" dirty="0"/>
              <a:t>Wenliang (Kevin) Du</a:t>
            </a:r>
          </a:p>
          <a:p>
            <a:r>
              <a:rPr lang="en-US" dirty="0"/>
              <a:t>Syracuse University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7AC5EF78-EEE5-4BED-80D2-EFE46D339C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758" y="638907"/>
            <a:ext cx="1816906" cy="111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832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4B564-B36C-4F3F-9043-9C62C0E56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Approaches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B49585-95E6-4575-A935-27A61779F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6541"/>
            <a:ext cx="7664865" cy="1701346"/>
          </a:xfrm>
        </p:spPr>
        <p:txBody>
          <a:bodyPr/>
          <a:lstStyle/>
          <a:p>
            <a:r>
              <a:rPr lang="en-US" dirty="0"/>
              <a:t>GUI Approach</a:t>
            </a:r>
          </a:p>
          <a:p>
            <a:r>
              <a:rPr lang="en-US" dirty="0"/>
              <a:t>Configuration Approach (JSON, YAML) </a:t>
            </a:r>
          </a:p>
          <a:p>
            <a:r>
              <a:rPr lang="en-US" dirty="0"/>
              <a:t>Programming Approach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E0B872-1443-4E7D-AF4B-6D56EE07D3B9}"/>
              </a:ext>
            </a:extLst>
          </p:cNvPr>
          <p:cNvSpPr txBox="1"/>
          <p:nvPr/>
        </p:nvSpPr>
        <p:spPr>
          <a:xfrm>
            <a:off x="838200" y="4240981"/>
            <a:ext cx="57821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What they have in common: </a:t>
            </a:r>
            <a:r>
              <a:rPr lang="en-US" sz="2800" b="1" dirty="0">
                <a:solidFill>
                  <a:srgbClr val="FF0000"/>
                </a:solidFill>
              </a:rPr>
              <a:t>language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62F22E3-07FD-48F8-B11C-8968B55AC81A}"/>
              </a:ext>
            </a:extLst>
          </p:cNvPr>
          <p:cNvGrpSpPr/>
          <p:nvPr/>
        </p:nvGrpSpPr>
        <p:grpSpPr>
          <a:xfrm>
            <a:off x="7787807" y="1611276"/>
            <a:ext cx="3565993" cy="2468733"/>
            <a:chOff x="7787807" y="1611276"/>
            <a:chExt cx="3565993" cy="2468733"/>
          </a:xfrm>
        </p:grpSpPr>
        <p:pic>
          <p:nvPicPr>
            <p:cNvPr id="6" name="Picture 5" descr="Diagram&#10;&#10;Description automatically generated">
              <a:extLst>
                <a:ext uri="{FF2B5EF4-FFF2-40B4-BE49-F238E27FC236}">
                  <a16:creationId xmlns:a16="http://schemas.microsoft.com/office/drawing/2014/main" id="{4BC571DC-D597-4974-A5EF-C4E9ABDE9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7807" y="1611276"/>
              <a:ext cx="3565993" cy="228406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7CA7680-1860-4F39-969B-AFFC25820615}"/>
                </a:ext>
              </a:extLst>
            </p:cNvPr>
            <p:cNvSpPr txBox="1"/>
            <p:nvPr/>
          </p:nvSpPr>
          <p:spPr>
            <a:xfrm>
              <a:off x="9070848" y="3710677"/>
              <a:ext cx="7024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GNS3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662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58C1A-F2FA-4A22-9A48-FB2E26771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Design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456BD666-58B9-444E-885B-6B97B432A9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47" y="2079864"/>
            <a:ext cx="5337722" cy="36118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5E74C87-BEA2-470A-9BBD-B6AE629CB73E}"/>
              </a:ext>
            </a:extLst>
          </p:cNvPr>
          <p:cNvSpPr txBox="1"/>
          <p:nvPr/>
        </p:nvSpPr>
        <p:spPr>
          <a:xfrm>
            <a:off x="6716465" y="2079864"/>
            <a:ext cx="33280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Primitives (Classes)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6B720E-D574-4FEF-B561-9CBE9D7C6392}"/>
              </a:ext>
            </a:extLst>
          </p:cNvPr>
          <p:cNvSpPr txBox="1"/>
          <p:nvPr/>
        </p:nvSpPr>
        <p:spPr>
          <a:xfrm>
            <a:off x="8735314" y="3035909"/>
            <a:ext cx="261848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Autonomous System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Internet Exchange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Network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Router, BGP speaker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Host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Service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etc.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A935622-1F7F-4AFE-89C3-EE73EB6AEB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361" y="3035909"/>
            <a:ext cx="1333122" cy="203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690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B6143-4C3A-433F-A695-0452A5B7C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Architecture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6998AE4A-82C7-4E8D-ADAF-DB65DED351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55" y="1690688"/>
            <a:ext cx="5623720" cy="4516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981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C0FCA-9F46-4F80-82CC-A2EAE95C1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Create a Transit AS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5BDC3FBB-8D8C-4D96-8539-0113371247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50" y="2430415"/>
            <a:ext cx="4707753" cy="363641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FA14C5E-93DE-45DD-914F-C858A5077466}"/>
              </a:ext>
            </a:extLst>
          </p:cNvPr>
          <p:cNvGrpSpPr/>
          <p:nvPr/>
        </p:nvGrpSpPr>
        <p:grpSpPr>
          <a:xfrm>
            <a:off x="6324955" y="1613776"/>
            <a:ext cx="4574589" cy="4744072"/>
            <a:chOff x="6538599" y="1690688"/>
            <a:chExt cx="4574589" cy="4744072"/>
          </a:xfrm>
        </p:grpSpPr>
        <p:pic>
          <p:nvPicPr>
            <p:cNvPr id="6" name="Picture 5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63F2675C-9C0E-4830-A4E0-34474C8A34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8599" y="2397548"/>
              <a:ext cx="4574589" cy="4037212"/>
            </a:xfrm>
            <a:prstGeom prst="rect">
              <a:avLst/>
            </a:prstGeom>
          </p:spPr>
        </p:pic>
        <p:pic>
          <p:nvPicPr>
            <p:cNvPr id="8" name="Picture 7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3B6305EB-BF62-4F2C-802C-12CD531BDD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8599" y="1690688"/>
              <a:ext cx="4356830" cy="5250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2860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9169E-D4A2-41DE-A228-BA9AD26C4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BGP Peering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76C05D9-E45D-4758-9C87-CCBB21439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63136"/>
            <a:ext cx="6587054" cy="365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4A0A311C-3F17-4CCC-9309-95D3CA5CC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89" y="5749926"/>
            <a:ext cx="7635806" cy="43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0001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8283D-EB50-4FF1-892C-99238232C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Customizing Nodes</a:t>
            </a:r>
          </a:p>
        </p:txBody>
      </p:sp>
      <p:pic>
        <p:nvPicPr>
          <p:cNvPr id="4" name="Picture 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A83D81C2-469C-4525-9E51-469DEBD969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98" y="2571022"/>
            <a:ext cx="5287113" cy="2648320"/>
          </a:xfrm>
          <a:prstGeom prst="rect">
            <a:avLst/>
          </a:prstGeom>
        </p:spPr>
      </p:pic>
      <p:pic>
        <p:nvPicPr>
          <p:cNvPr id="6" name="Picture 5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D3E247CC-C2D2-41F5-88B8-2942E673E1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536" y="2364027"/>
            <a:ext cx="5487166" cy="270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710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02856-D40F-407E-B68E-4CA1EB34D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Shadow Internet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000619C7-77BC-4BD3-8E54-1DB552CA95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50509"/>
            <a:ext cx="5807648" cy="3778620"/>
          </a:xfrm>
          <a:prstGeom prst="rect">
            <a:avLst/>
          </a:prstGeom>
        </p:spPr>
      </p:pic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586B5C95-ADA7-46FC-A796-6624571DB7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422" y="2530036"/>
            <a:ext cx="4851145" cy="614815"/>
          </a:xfrm>
          <a:prstGeom prst="rect">
            <a:avLst/>
          </a:prstGeom>
        </p:spPr>
      </p:pic>
      <p:pic>
        <p:nvPicPr>
          <p:cNvPr id="7" name="Picture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D61D4BEE-1B5C-49CE-A057-00B3461137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122" y="4401073"/>
            <a:ext cx="4621747" cy="94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5424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1F1D2-74C9-447B-8242-4399784F3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Visualization Tool: the Map</a:t>
            </a:r>
          </a:p>
        </p:txBody>
      </p:sp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23B3D5EE-6359-40CA-BBEF-1F3BDE6112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528919"/>
            <a:ext cx="7289402" cy="4286665"/>
          </a:xfrm>
          <a:prstGeom prst="rect">
            <a:avLst/>
          </a:prstGeom>
        </p:spPr>
      </p:pic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E3FC95B6-D137-425A-A41D-011535A45A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457" y="1594656"/>
            <a:ext cx="3360883" cy="278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4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99FDA-3C25-4368-B46E-79C250C3D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Visualization Tool: Design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69A998A2-C5FE-4D86-A14E-8D8D63BA51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75" y="1690688"/>
            <a:ext cx="8691938" cy="434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4963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5D860-A66F-4644-A7BD-AC87A466C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Demo: Building Internet Emulator</a:t>
            </a:r>
          </a:p>
        </p:txBody>
      </p:sp>
      <p:pic>
        <p:nvPicPr>
          <p:cNvPr id="17" name="Picture 1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ABAC75A-D224-4C13-A3B4-3DCE1C91B8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357" y="2221321"/>
            <a:ext cx="2907782" cy="4147416"/>
          </a:xfrm>
          <a:prstGeom prst="rect">
            <a:avLst/>
          </a:prstGeom>
        </p:spPr>
      </p:pic>
      <p:pic>
        <p:nvPicPr>
          <p:cNvPr id="19" name="Picture 1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F44BF7E-5B51-4C96-A0D2-68116A80BA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347" y="2323577"/>
            <a:ext cx="2528442" cy="394290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2173620-9D6C-47C1-A573-A89E7C8B53AB}"/>
              </a:ext>
            </a:extLst>
          </p:cNvPr>
          <p:cNvSpPr txBox="1"/>
          <p:nvPr/>
        </p:nvSpPr>
        <p:spPr>
          <a:xfrm>
            <a:off x="906567" y="1690688"/>
            <a:ext cx="63317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Code: inside the examples/ folder </a:t>
            </a:r>
          </a:p>
        </p:txBody>
      </p:sp>
    </p:spTree>
    <p:extLst>
      <p:ext uri="{BB962C8B-B14F-4D97-AF65-F5344CB8AC3E}">
        <p14:creationId xmlns:p14="http://schemas.microsoft.com/office/powerpoint/2010/main" val="2431499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48F32-A728-4D59-A0E1-8CFAC9F6C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DCA31-74FE-4A71-8E85-D638D3FD3B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 for this project</a:t>
            </a:r>
          </a:p>
          <a:p>
            <a:r>
              <a:rPr lang="en-US" dirty="0"/>
              <a:t>The design ideas</a:t>
            </a:r>
          </a:p>
          <a:p>
            <a:r>
              <a:rPr lang="en-US" dirty="0"/>
              <a:t>The emulator details</a:t>
            </a:r>
          </a:p>
          <a:p>
            <a:r>
              <a:rPr lang="en-US" dirty="0"/>
              <a:t>Applications: Labs</a:t>
            </a:r>
          </a:p>
          <a:p>
            <a:pPr lvl="1"/>
            <a:r>
              <a:rPr lang="en-US" dirty="0"/>
              <a:t>BGP attack lab</a:t>
            </a:r>
          </a:p>
          <a:p>
            <a:pPr lvl="1"/>
            <a:r>
              <a:rPr lang="en-US" dirty="0"/>
              <a:t>Morris worm attack lab</a:t>
            </a:r>
          </a:p>
          <a:p>
            <a:r>
              <a:rPr lang="en-US" dirty="0"/>
              <a:t>Demos</a:t>
            </a:r>
          </a:p>
        </p:txBody>
      </p:sp>
    </p:spTree>
    <p:extLst>
      <p:ext uri="{BB962C8B-B14F-4D97-AF65-F5344CB8AC3E}">
        <p14:creationId xmlns:p14="http://schemas.microsoft.com/office/powerpoint/2010/main" val="42179790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5D36E-7BC8-4FFD-AFFC-B83154DF05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Components</a:t>
            </a:r>
          </a:p>
        </p:txBody>
      </p:sp>
      <p:pic>
        <p:nvPicPr>
          <p:cNvPr id="4" name="Picture 3" descr="A picture containing electronics, circuit&#10;&#10;Description automatically generated">
            <a:extLst>
              <a:ext uri="{FF2B5EF4-FFF2-40B4-BE49-F238E27FC236}">
                <a16:creationId xmlns:a16="http://schemas.microsoft.com/office/drawing/2014/main" id="{FE6F63D0-1AD5-417E-BF6E-E2D4E5C1F4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697" y="4034956"/>
            <a:ext cx="1147653" cy="843218"/>
          </a:xfrm>
          <a:prstGeom prst="rect">
            <a:avLst/>
          </a:prstGeom>
        </p:spPr>
      </p:pic>
      <p:pic>
        <p:nvPicPr>
          <p:cNvPr id="5" name="Picture 4" descr="A picture containing circuit, electronics&#10;&#10;Description automatically generated">
            <a:extLst>
              <a:ext uri="{FF2B5EF4-FFF2-40B4-BE49-F238E27FC236}">
                <a16:creationId xmlns:a16="http://schemas.microsoft.com/office/drawing/2014/main" id="{697081B7-733D-45BB-BCAE-708DA009F2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181" y="4072661"/>
            <a:ext cx="1019328" cy="75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5014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9F99D-88FE-446B-BD30-FF594E466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E5909B-AD91-445B-AA7A-EB9FBBE7A730}"/>
              </a:ext>
            </a:extLst>
          </p:cNvPr>
          <p:cNvSpPr txBox="1"/>
          <p:nvPr/>
        </p:nvSpPr>
        <p:spPr>
          <a:xfrm>
            <a:off x="838200" y="1889194"/>
            <a:ext cx="49992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Components (Class + Object)</a:t>
            </a:r>
          </a:p>
        </p:txBody>
      </p:sp>
      <p:pic>
        <p:nvPicPr>
          <p:cNvPr id="7" name="Picture 6" descr="A picture containing electronics, circuit&#10;&#10;Description automatically generated">
            <a:extLst>
              <a:ext uri="{FF2B5EF4-FFF2-40B4-BE49-F238E27FC236}">
                <a16:creationId xmlns:a16="http://schemas.microsoft.com/office/drawing/2014/main" id="{A1D3D420-2D9A-4351-B59D-3E4B2058F5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837" y="2633447"/>
            <a:ext cx="1147653" cy="843218"/>
          </a:xfrm>
          <a:prstGeom prst="rect">
            <a:avLst/>
          </a:prstGeom>
        </p:spPr>
      </p:pic>
      <p:pic>
        <p:nvPicPr>
          <p:cNvPr id="8" name="Picture 7" descr="A picture containing circuit, electronics&#10;&#10;Description automatically generated">
            <a:extLst>
              <a:ext uri="{FF2B5EF4-FFF2-40B4-BE49-F238E27FC236}">
                <a16:creationId xmlns:a16="http://schemas.microsoft.com/office/drawing/2014/main" id="{9824EC6A-9E7A-4729-A59D-072D80FA4D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321" y="2671152"/>
            <a:ext cx="1019328" cy="7578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C28B7B1-8D99-4E55-AA6C-88D728EDA5FC}"/>
              </a:ext>
            </a:extLst>
          </p:cNvPr>
          <p:cNvSpPr txBox="1"/>
          <p:nvPr/>
        </p:nvSpPr>
        <p:spPr>
          <a:xfrm>
            <a:off x="1588955" y="3622175"/>
            <a:ext cx="333639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DNS infrastructure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Botnet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2000" dirty="0">
                <a:solidFill>
                  <a:srgbClr val="000000"/>
                </a:solidFill>
                <a:latin typeface="Calibri Light" panose="020F0302020204030204"/>
              </a:rPr>
              <a:t>Darknet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 national/state backbone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 company’s networks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2000" dirty="0">
                <a:solidFill>
                  <a:srgbClr val="000000"/>
                </a:solidFill>
                <a:latin typeface="Calibri Light" panose="020F0302020204030204"/>
              </a:rPr>
              <a:t>Blockchain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0" name="Content Placeholder 4" descr="Screen Clipping">
            <a:extLst>
              <a:ext uri="{FF2B5EF4-FFF2-40B4-BE49-F238E27FC236}">
                <a16:creationId xmlns:a16="http://schemas.microsoft.com/office/drawing/2014/main" id="{32C87028-B5BF-4F1C-AB7C-03DE4A21C1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379" y="2671152"/>
            <a:ext cx="4298410" cy="293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5108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58C1A-F2FA-4A22-9A48-FB2E26771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Extensible Design for Components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BD66EC2A-AFE6-45D7-8108-3875B3AE2C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67" y="2078428"/>
            <a:ext cx="4008982" cy="3949147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699F3B58-CFDF-4EFD-9316-1B494295AF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917" y="2230519"/>
            <a:ext cx="6322135" cy="1399089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84FBE028-BCFB-43A9-A1EC-7590364812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848" y="4254141"/>
            <a:ext cx="6068272" cy="187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9816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2FF4D-528C-4A93-9FD0-DB70295B9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DNS: A Component Example</a:t>
            </a:r>
          </a:p>
        </p:txBody>
      </p:sp>
      <p:pic>
        <p:nvPicPr>
          <p:cNvPr id="3" name="Content Placeholder 4" descr="Screen Clipping">
            <a:extLst>
              <a:ext uri="{FF2B5EF4-FFF2-40B4-BE49-F238E27FC236}">
                <a16:creationId xmlns:a16="http://schemas.microsoft.com/office/drawing/2014/main" id="{5B7B1A0B-83B1-4E02-BEC0-61F653031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51584"/>
            <a:ext cx="5024177" cy="3429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A5FE2C9-3386-43DA-BBEA-127D244AA801}"/>
              </a:ext>
            </a:extLst>
          </p:cNvPr>
          <p:cNvGrpSpPr/>
          <p:nvPr/>
        </p:nvGrpSpPr>
        <p:grpSpPr>
          <a:xfrm>
            <a:off x="838200" y="1690688"/>
            <a:ext cx="5102263" cy="4595195"/>
            <a:chOff x="838200" y="1845721"/>
            <a:chExt cx="5102263" cy="4595195"/>
          </a:xfrm>
        </p:grpSpPr>
        <p:pic>
          <p:nvPicPr>
            <p:cNvPr id="7" name="Picture 6" descr="Text&#10;&#10;Description automatically generated">
              <a:extLst>
                <a:ext uri="{FF2B5EF4-FFF2-40B4-BE49-F238E27FC236}">
                  <a16:creationId xmlns:a16="http://schemas.microsoft.com/office/drawing/2014/main" id="{7F9D04AE-041D-4543-A43B-9B241C325A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1845721"/>
              <a:ext cx="4949917" cy="3640726"/>
            </a:xfrm>
            <a:prstGeom prst="rect">
              <a:avLst/>
            </a:prstGeom>
          </p:spPr>
        </p:pic>
        <p:pic>
          <p:nvPicPr>
            <p:cNvPr id="9" name="Picture 8" descr="Text&#10;&#10;Description automatically generated">
              <a:extLst>
                <a:ext uri="{FF2B5EF4-FFF2-40B4-BE49-F238E27FC236}">
                  <a16:creationId xmlns:a16="http://schemas.microsoft.com/office/drawing/2014/main" id="{D3858770-EF14-4C21-A890-0B0087A6D9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5723641"/>
              <a:ext cx="5102263" cy="71727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384C6CD-F58F-44D1-A9B2-26A28C536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5529116"/>
              <a:ext cx="2194249" cy="1945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4747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2FF4D-528C-4A93-9FD0-DB70295B9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Blockchain Component</a:t>
            </a:r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E2C3A26-4858-4EB4-8450-5334C46905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79" y="1690688"/>
            <a:ext cx="5489758" cy="455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5666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30079-8B62-4757-AE89-F38F9DCDB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Blockchain to Emulator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E5F596-B330-4B1F-98F9-E5384AA3EB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Host Machine (Ubuntu 20.04 VM)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Mini-Internet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63</a:t>
            </a:r>
            <a:r>
              <a:rPr lang="en-US" dirty="0"/>
              <a:t> machines (containers)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34</a:t>
            </a:r>
            <a:r>
              <a:rPr lang="en-US" dirty="0"/>
              <a:t> networks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6</a:t>
            </a:r>
            <a:r>
              <a:rPr lang="en-US" dirty="0"/>
              <a:t> Internet exchanges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13</a:t>
            </a:r>
            <a:r>
              <a:rPr lang="en-US" dirty="0"/>
              <a:t> stub autonomous systems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5</a:t>
            </a:r>
            <a:r>
              <a:rPr lang="en-US" dirty="0"/>
              <a:t> transit autonomous systems</a:t>
            </a:r>
          </a:p>
          <a:p>
            <a:pPr lvl="1"/>
            <a:r>
              <a:rPr lang="en-US" dirty="0"/>
              <a:t>Blockchain</a:t>
            </a:r>
          </a:p>
          <a:p>
            <a:pPr lvl="2"/>
            <a:r>
              <a:rPr lang="en-US" b="1" dirty="0">
                <a:solidFill>
                  <a:srgbClr val="7030A0"/>
                </a:solidFill>
              </a:rPr>
              <a:t>4</a:t>
            </a:r>
            <a:r>
              <a:rPr lang="en-US" dirty="0"/>
              <a:t> mining nodes</a:t>
            </a:r>
          </a:p>
          <a:p>
            <a:pPr lvl="2"/>
            <a:r>
              <a:rPr lang="en-US" b="1" dirty="0">
                <a:solidFill>
                  <a:srgbClr val="7030A0"/>
                </a:solidFill>
              </a:rPr>
              <a:t>2</a:t>
            </a:r>
            <a:r>
              <a:rPr lang="en-US" dirty="0"/>
              <a:t> non-mining nodes</a:t>
            </a:r>
          </a:p>
        </p:txBody>
      </p:sp>
      <p:pic>
        <p:nvPicPr>
          <p:cNvPr id="5" name="Picture 4" descr="Chart, scatter chart&#10;&#10;Description automatically generated">
            <a:extLst>
              <a:ext uri="{FF2B5EF4-FFF2-40B4-BE49-F238E27FC236}">
                <a16:creationId xmlns:a16="http://schemas.microsoft.com/office/drawing/2014/main" id="{7070C779-C91F-4C94-8971-6C6132D664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428" y="2234813"/>
            <a:ext cx="5015798" cy="4077087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50F1A287-43DA-4B5E-9A6E-C7599ACBFD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530" y="2234646"/>
            <a:ext cx="5372546" cy="98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195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2C06E-C3B5-4DE0-9EBC-2FB757586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Blockchain: Integrating with Existing Tools</a:t>
            </a:r>
          </a:p>
        </p:txBody>
      </p:sp>
      <p:pic>
        <p:nvPicPr>
          <p:cNvPr id="5" name="Picture 4" descr="A picture containing text, orange&#10;&#10;Description automatically generated">
            <a:extLst>
              <a:ext uri="{FF2B5EF4-FFF2-40B4-BE49-F238E27FC236}">
                <a16:creationId xmlns:a16="http://schemas.microsoft.com/office/drawing/2014/main" id="{7C03B5F5-022D-4D40-812F-07D33250A0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74" y="1790580"/>
            <a:ext cx="5229955" cy="847843"/>
          </a:xfrm>
          <a:prstGeom prst="rect">
            <a:avLst/>
          </a:prstGeom>
        </p:spPr>
      </p:pic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59C54835-F6AE-4218-93FF-081D1459FA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530" y="1881079"/>
            <a:ext cx="4620270" cy="666843"/>
          </a:xfrm>
          <a:prstGeom prst="rect">
            <a:avLst/>
          </a:prstGeom>
        </p:spPr>
      </p:pic>
      <p:pic>
        <p:nvPicPr>
          <p:cNvPr id="11" name="Picture 10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62F153BE-330B-49A4-A87B-7DE43D782F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82" y="3152630"/>
            <a:ext cx="6134956" cy="231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886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5D36E-7BC8-4FFD-AFFC-B83154DF05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Applications: Labs</a:t>
            </a:r>
          </a:p>
        </p:txBody>
      </p:sp>
    </p:spTree>
    <p:extLst>
      <p:ext uri="{BB962C8B-B14F-4D97-AF65-F5344CB8AC3E}">
        <p14:creationId xmlns:p14="http://schemas.microsoft.com/office/powerpoint/2010/main" val="26001654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31C2C-CE68-4333-98F1-9E226C899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98BE04B-BFB7-4E01-A88B-4482BF1054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2209078"/>
              </p:ext>
            </p:extLst>
          </p:nvPr>
        </p:nvGraphicFramePr>
        <p:xfrm>
          <a:off x="662730" y="2046913"/>
          <a:ext cx="8750169" cy="35036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24333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5D860-A66F-4644-A7BD-AC87A466C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Demo: BGP Attack Lab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C0128-1568-4C9D-A28D-548515B4C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4485830" cy="2088350"/>
          </a:xfrm>
        </p:spPr>
        <p:txBody>
          <a:bodyPr>
            <a:normAutofit/>
          </a:bodyPr>
          <a:lstStyle/>
          <a:p>
            <a:r>
              <a:rPr lang="en-US" sz="2400" dirty="0"/>
              <a:t>2008: Pakistan Hijacked YouTube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Hijack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00B0F0"/>
                </a:solidFill>
              </a:rPr>
              <a:t>10.154.0.0/24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(AS-154)</a:t>
            </a:r>
          </a:p>
          <a:p>
            <a:r>
              <a:rPr lang="en-US" sz="2400" dirty="0"/>
              <a:t>Attacker: </a:t>
            </a:r>
            <a:r>
              <a:rPr lang="en-US" sz="2400" b="1" dirty="0"/>
              <a:t>AS-161</a:t>
            </a:r>
          </a:p>
        </p:txBody>
      </p:sp>
      <p:pic>
        <p:nvPicPr>
          <p:cNvPr id="11" name="Picture 10" descr="Chart, scatter chart&#10;&#10;Description automatically generated">
            <a:extLst>
              <a:ext uri="{FF2B5EF4-FFF2-40B4-BE49-F238E27FC236}">
                <a16:creationId xmlns:a16="http://schemas.microsoft.com/office/drawing/2014/main" id="{893AC936-C780-4E6C-A8ED-F2A020DE79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955" y="1690688"/>
            <a:ext cx="5015798" cy="4077087"/>
          </a:xfrm>
          <a:prstGeom prst="rect">
            <a:avLst/>
          </a:prstGeom>
        </p:spPr>
      </p:pic>
      <p:pic>
        <p:nvPicPr>
          <p:cNvPr id="12" name="Picture 11" descr="Text, letter&#10;&#10;Description automatically generated">
            <a:extLst>
              <a:ext uri="{FF2B5EF4-FFF2-40B4-BE49-F238E27FC236}">
                <a16:creationId xmlns:a16="http://schemas.microsoft.com/office/drawing/2014/main" id="{45C56946-169E-4F33-970F-6D56C583AF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51" y="3729231"/>
            <a:ext cx="4062727" cy="173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03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692B5-A9CC-4345-96B4-0868FBC9D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B2EDFB1-9DB6-4141-96BC-90DDEFEF6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3169" y="1783196"/>
            <a:ext cx="2768780" cy="85632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19B24BF0-769D-41F8-AD65-14DEBEEB58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28" y="3268727"/>
            <a:ext cx="5921439" cy="2696238"/>
          </a:xfrm>
          <a:prstGeom prst="rect">
            <a:avLst/>
          </a:prstGeom>
        </p:spPr>
      </p:pic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EB626648-C386-46E8-8712-4D368B2812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065" y="1402294"/>
            <a:ext cx="3981710" cy="45626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AF71F67-58F9-49A0-8214-40C8D94DB8CA}"/>
              </a:ext>
            </a:extLst>
          </p:cNvPr>
          <p:cNvSpPr txBox="1"/>
          <p:nvPr/>
        </p:nvSpPr>
        <p:spPr>
          <a:xfrm>
            <a:off x="943169" y="2732028"/>
            <a:ext cx="341518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https://seedsecuritylabs.org/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02678F-AF11-4D48-8D28-A4DD9B77CF1D}"/>
              </a:ext>
            </a:extLst>
          </p:cNvPr>
          <p:cNvSpPr txBox="1"/>
          <p:nvPr/>
        </p:nvSpPr>
        <p:spPr>
          <a:xfrm>
            <a:off x="2521521" y="5595633"/>
            <a:ext cx="2759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Adopted by 1000 institutes</a:t>
            </a:r>
          </a:p>
        </p:txBody>
      </p:sp>
    </p:spTree>
    <p:extLst>
      <p:ext uri="{BB962C8B-B14F-4D97-AF65-F5344CB8AC3E}">
        <p14:creationId xmlns:p14="http://schemas.microsoft.com/office/powerpoint/2010/main" val="31763942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58554-2F6F-4E68-95AE-8F2054343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BGP Attack: Fight Back</a:t>
            </a:r>
          </a:p>
        </p:txBody>
      </p:sp>
      <p:pic>
        <p:nvPicPr>
          <p:cNvPr id="9" name="Picture 8" descr="Text, letter&#10;&#10;Description automatically generated">
            <a:extLst>
              <a:ext uri="{FF2B5EF4-FFF2-40B4-BE49-F238E27FC236}">
                <a16:creationId xmlns:a16="http://schemas.microsoft.com/office/drawing/2014/main" id="{98C85E40-031A-42C0-A625-13E0C77AAB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23" y="2491369"/>
            <a:ext cx="5257656" cy="32684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 descr="Text, letter&#10;&#10;Description automatically generated">
            <a:extLst>
              <a:ext uri="{FF2B5EF4-FFF2-40B4-BE49-F238E27FC236}">
                <a16:creationId xmlns:a16="http://schemas.microsoft.com/office/drawing/2014/main" id="{71B84A95-9DB5-4364-946C-A171CE1A77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878" y="2491369"/>
            <a:ext cx="5131865" cy="28254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9EE49C3-E84D-496D-B09C-AB58C739CC3E}"/>
              </a:ext>
            </a:extLst>
          </p:cNvPr>
          <p:cNvSpPr txBox="1"/>
          <p:nvPr/>
        </p:nvSpPr>
        <p:spPr>
          <a:xfrm>
            <a:off x="1726251" y="1855673"/>
            <a:ext cx="3427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Fight back (by AS-154)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66E0C8-8406-4823-BD97-A9552CF4F05C}"/>
              </a:ext>
            </a:extLst>
          </p:cNvPr>
          <p:cNvSpPr txBox="1"/>
          <p:nvPr/>
        </p:nvSpPr>
        <p:spPr>
          <a:xfrm>
            <a:off x="7186027" y="1829418"/>
            <a:ext cx="3705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Block it on upstream ISP</a:t>
            </a:r>
          </a:p>
        </p:txBody>
      </p:sp>
    </p:spTree>
    <p:extLst>
      <p:ext uri="{BB962C8B-B14F-4D97-AF65-F5344CB8AC3E}">
        <p14:creationId xmlns:p14="http://schemas.microsoft.com/office/powerpoint/2010/main" val="41276788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A7470-A14B-4DA2-AF84-FFF7BE890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Morris Worm Lab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9397036-3C6C-4A9D-8177-7C33055F625A}"/>
              </a:ext>
            </a:extLst>
          </p:cNvPr>
          <p:cNvGrpSpPr/>
          <p:nvPr/>
        </p:nvGrpSpPr>
        <p:grpSpPr>
          <a:xfrm>
            <a:off x="998376" y="1732676"/>
            <a:ext cx="5587588" cy="4760200"/>
            <a:chOff x="998376" y="1732676"/>
            <a:chExt cx="5587588" cy="4760200"/>
          </a:xfrm>
        </p:grpSpPr>
        <p:pic>
          <p:nvPicPr>
            <p:cNvPr id="5" name="Picture 4" descr="Chart, scatter chart&#10;&#10;Description automatically generated">
              <a:extLst>
                <a:ext uri="{FF2B5EF4-FFF2-40B4-BE49-F238E27FC236}">
                  <a16:creationId xmlns:a16="http://schemas.microsoft.com/office/drawing/2014/main" id="{91689D0C-9C96-4E64-A990-59DC59F9CF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0602" y="1732676"/>
              <a:ext cx="5445362" cy="4686473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D6AF539-37E7-4443-A822-618609A4563E}"/>
                </a:ext>
              </a:extLst>
            </p:cNvPr>
            <p:cNvSpPr/>
            <p:nvPr/>
          </p:nvSpPr>
          <p:spPr>
            <a:xfrm>
              <a:off x="998376" y="6195528"/>
              <a:ext cx="699795" cy="2973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6020F00-07EB-4B04-8E90-6DF3CB7BD676}"/>
              </a:ext>
            </a:extLst>
          </p:cNvPr>
          <p:cNvSpPr txBox="1"/>
          <p:nvPr/>
        </p:nvSpPr>
        <p:spPr>
          <a:xfrm>
            <a:off x="5255664" y="797073"/>
            <a:ext cx="51274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Demo video </a:t>
            </a:r>
            <a:r>
              <a:rPr lang="en-US" dirty="0">
                <a:hlinkClick r:id="rId3"/>
              </a:rPr>
              <a:t>https://youtu.be/2VZV-aFoVjk</a:t>
            </a:r>
            <a:endParaRPr lang="en-US" dirty="0"/>
          </a:p>
        </p:txBody>
      </p:sp>
      <p:pic>
        <p:nvPicPr>
          <p:cNvPr id="4" name="Picture 3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DD1EC207-D610-411B-ADF4-C85AE91D83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916" y="5041273"/>
            <a:ext cx="3861315" cy="101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8210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5D36E-7BC8-4FFD-AFFC-B83154DF05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Performance</a:t>
            </a:r>
          </a:p>
        </p:txBody>
      </p:sp>
    </p:spTree>
    <p:extLst>
      <p:ext uri="{BB962C8B-B14F-4D97-AF65-F5344CB8AC3E}">
        <p14:creationId xmlns:p14="http://schemas.microsoft.com/office/powerpoint/2010/main" val="25258085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886FA-0A3D-477B-88AB-ED972F2C0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Usage</a:t>
            </a:r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F69FD335-7B13-45A2-8B99-61CD35F197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84" y="2634996"/>
            <a:ext cx="4591036" cy="2920334"/>
          </a:xfrm>
          <a:prstGeom prst="rect">
            <a:avLst/>
          </a:prstGeom>
        </p:spPr>
      </p:pic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3DB61372-B48D-4D33-8565-CB07F4EE18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34996"/>
            <a:ext cx="4591036" cy="28453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DBF331-B1EC-4594-98BB-B6EEA0BAFFCA}"/>
              </a:ext>
            </a:extLst>
          </p:cNvPr>
          <p:cNvSpPr txBox="1"/>
          <p:nvPr/>
        </p:nvSpPr>
        <p:spPr>
          <a:xfrm>
            <a:off x="1623701" y="2119357"/>
            <a:ext cx="4197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Powerful Server (20 cores, 120 GB of RAM)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E2A640-0A57-4570-BDCC-DFB641561A6C}"/>
              </a:ext>
            </a:extLst>
          </p:cNvPr>
          <p:cNvSpPr txBox="1"/>
          <p:nvPr/>
        </p:nvSpPr>
        <p:spPr>
          <a:xfrm>
            <a:off x="6989035" y="2136449"/>
            <a:ext cx="3850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Virtual Machine (2 cores, 4 GB of RAM)</a:t>
            </a:r>
          </a:p>
        </p:txBody>
      </p:sp>
    </p:spTree>
    <p:extLst>
      <p:ext uri="{BB962C8B-B14F-4D97-AF65-F5344CB8AC3E}">
        <p14:creationId xmlns:p14="http://schemas.microsoft.com/office/powerpoint/2010/main" val="17504616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54FB5-1DD4-4CCD-A264-51A4E594C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CPU </a:t>
            </a:r>
          </a:p>
        </p:txBody>
      </p:sp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0A388FE3-D041-4937-8832-68D520E4F8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450" y="2617902"/>
            <a:ext cx="5511510" cy="32530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C0FD588-1275-4B50-A4DB-8DF1CE613E6C}"/>
              </a:ext>
            </a:extLst>
          </p:cNvPr>
          <p:cNvSpPr txBox="1"/>
          <p:nvPr/>
        </p:nvSpPr>
        <p:spPr>
          <a:xfrm>
            <a:off x="4618247" y="1969629"/>
            <a:ext cx="1677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Powerful Server</a:t>
            </a:r>
          </a:p>
        </p:txBody>
      </p:sp>
    </p:spTree>
    <p:extLst>
      <p:ext uri="{BB962C8B-B14F-4D97-AF65-F5344CB8AC3E}">
        <p14:creationId xmlns:p14="http://schemas.microsoft.com/office/powerpoint/2010/main" val="6375978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886FA-0A3D-477B-88AB-ED972F2C0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Throughput</a:t>
            </a:r>
          </a:p>
        </p:txBody>
      </p:sp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81886FE1-C14E-487E-9C44-0B2C624F00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58" y="2665097"/>
            <a:ext cx="4922660" cy="30265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04746B-0AE8-4210-8A23-C3731F424B82}"/>
              </a:ext>
            </a:extLst>
          </p:cNvPr>
          <p:cNvSpPr txBox="1"/>
          <p:nvPr/>
        </p:nvSpPr>
        <p:spPr>
          <a:xfrm>
            <a:off x="2755264" y="2119357"/>
            <a:ext cx="1677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Powerful Server</a:t>
            </a:r>
          </a:p>
        </p:txBody>
      </p:sp>
      <p:pic>
        <p:nvPicPr>
          <p:cNvPr id="10" name="Picture 9" descr="Chart, line chart&#10;&#10;Description automatically generated">
            <a:extLst>
              <a:ext uri="{FF2B5EF4-FFF2-40B4-BE49-F238E27FC236}">
                <a16:creationId xmlns:a16="http://schemas.microsoft.com/office/drawing/2014/main" id="{EC7FC293-AF6A-4065-A632-3AC1452300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144" y="2527116"/>
            <a:ext cx="4734696" cy="316455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A703AC1-CB5F-45AF-9761-690BDC167BBE}"/>
              </a:ext>
            </a:extLst>
          </p:cNvPr>
          <p:cNvSpPr txBox="1"/>
          <p:nvPr/>
        </p:nvSpPr>
        <p:spPr>
          <a:xfrm>
            <a:off x="7368568" y="2119357"/>
            <a:ext cx="1681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Virtual Machine</a:t>
            </a:r>
          </a:p>
        </p:txBody>
      </p:sp>
    </p:spTree>
    <p:extLst>
      <p:ext uri="{BB962C8B-B14F-4D97-AF65-F5344CB8AC3E}">
        <p14:creationId xmlns:p14="http://schemas.microsoft.com/office/powerpoint/2010/main" val="20774276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54FB5-1DD4-4CCD-A264-51A4E594C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Round Trip Time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0FD588-1275-4B50-A4DB-8DF1CE613E6C}"/>
              </a:ext>
            </a:extLst>
          </p:cNvPr>
          <p:cNvSpPr txBox="1"/>
          <p:nvPr/>
        </p:nvSpPr>
        <p:spPr>
          <a:xfrm>
            <a:off x="4418618" y="2279725"/>
            <a:ext cx="1677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Powerful Server</a:t>
            </a:r>
          </a:p>
        </p:txBody>
      </p:sp>
      <p:pic>
        <p:nvPicPr>
          <p:cNvPr id="6" name="Picture 5" descr="Chart, scatter chart&#10;&#10;Description automatically generated">
            <a:extLst>
              <a:ext uri="{FF2B5EF4-FFF2-40B4-BE49-F238E27FC236}">
                <a16:creationId xmlns:a16="http://schemas.microsoft.com/office/drawing/2014/main" id="{90309709-4245-4978-B7E4-D3080840D5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20" y="2964629"/>
            <a:ext cx="4922660" cy="306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5241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5D36E-7BC8-4FFD-AFFC-B83154DF05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Additional Information</a:t>
            </a:r>
          </a:p>
        </p:txBody>
      </p:sp>
    </p:spTree>
    <p:extLst>
      <p:ext uri="{BB962C8B-B14F-4D97-AF65-F5344CB8AC3E}">
        <p14:creationId xmlns:p14="http://schemas.microsoft.com/office/powerpoint/2010/main" val="42564659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CE26A-7AE9-4893-8C89-11C60FF6C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Getting the Code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191DE-7F3B-4126-9062-210FB1EFF7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Download the source code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   GitHub: </a:t>
            </a:r>
            <a:r>
              <a:rPr lang="en-US" sz="2000" b="1" dirty="0">
                <a:solidFill>
                  <a:srgbClr val="7030A0"/>
                </a:solidFill>
              </a:rPr>
              <a:t>https://github.com/seed-labs/seed-emulator</a:t>
            </a:r>
          </a:p>
          <a:p>
            <a:pPr marL="0" indent="0">
              <a:buNone/>
            </a:pPr>
            <a:endParaRPr lang="en-US" sz="1050" dirty="0"/>
          </a:p>
          <a:p>
            <a:r>
              <a:rPr lang="en-US" dirty="0"/>
              <a:t>Set up the development environment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sz="1800" dirty="0">
                <a:latin typeface="Consolas" panose="020B0609020204030204" pitchFamily="49" charset="0"/>
              </a:rPr>
              <a:t>$ source </a:t>
            </a:r>
            <a:r>
              <a:rPr lang="en-US" sz="1800" dirty="0" err="1">
                <a:latin typeface="Consolas" panose="020B0609020204030204" pitchFamily="49" charset="0"/>
              </a:rPr>
              <a:t>development.env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1050" dirty="0"/>
          </a:p>
          <a:p>
            <a:r>
              <a:rPr lang="en-US" dirty="0"/>
              <a:t>The examples/ folder</a:t>
            </a:r>
          </a:p>
          <a:p>
            <a:pPr marL="0" indent="0">
              <a:buNone/>
            </a:pPr>
            <a:r>
              <a:rPr lang="en-US" sz="1800" dirty="0"/>
              <a:t>   </a:t>
            </a:r>
          </a:p>
        </p:txBody>
      </p:sp>
      <p:pic>
        <p:nvPicPr>
          <p:cNvPr id="7" name="Picture 6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97690E4F-3331-4427-9A42-9F01CCFC05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647" y="1909753"/>
            <a:ext cx="3094984" cy="245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6092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4CBB0-B6A5-4CD6-97C8-29373EA80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Information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DD4EDF99-4FAC-42ED-B7F1-D96A92FB70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45" y="2527511"/>
            <a:ext cx="10311653" cy="18731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A549EA-0F78-4735-A62B-D3065CCB8ADD}"/>
              </a:ext>
            </a:extLst>
          </p:cNvPr>
          <p:cNvSpPr txBox="1"/>
          <p:nvPr/>
        </p:nvSpPr>
        <p:spPr>
          <a:xfrm>
            <a:off x="746966" y="2004291"/>
            <a:ext cx="6755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SEED Website: 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https://seedsecuritylabs.org/</a:t>
            </a:r>
          </a:p>
        </p:txBody>
      </p:sp>
      <p:pic>
        <p:nvPicPr>
          <p:cNvPr id="14" name="Picture 13" descr="Text&#10;&#10;Description automatically generated with medium confidence">
            <a:extLst>
              <a:ext uri="{FF2B5EF4-FFF2-40B4-BE49-F238E27FC236}">
                <a16:creationId xmlns:a16="http://schemas.microsoft.com/office/drawing/2014/main" id="{A364A2DC-DAEB-4FE3-AEDB-0084D28F87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883" y="5147550"/>
            <a:ext cx="3477110" cy="647790"/>
          </a:xfrm>
          <a:prstGeom prst="rect">
            <a:avLst/>
          </a:prstGeom>
        </p:spPr>
      </p:pic>
      <p:pic>
        <p:nvPicPr>
          <p:cNvPr id="16" name="Picture 15" descr="A picture containing logo&#10;&#10;Description automatically generated">
            <a:extLst>
              <a:ext uri="{FF2B5EF4-FFF2-40B4-BE49-F238E27FC236}">
                <a16:creationId xmlns:a16="http://schemas.microsoft.com/office/drawing/2014/main" id="{3503A210-835F-46E9-8B93-09B6FDF272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688" y="5144920"/>
            <a:ext cx="1407757" cy="650419"/>
          </a:xfrm>
          <a:prstGeom prst="rect">
            <a:avLst/>
          </a:prstGeom>
        </p:spPr>
      </p:pic>
      <p:pic>
        <p:nvPicPr>
          <p:cNvPr id="18" name="Picture 17" descr="A picture containing logo&#10;&#10;Description automatically generated">
            <a:extLst>
              <a:ext uri="{FF2B5EF4-FFF2-40B4-BE49-F238E27FC236}">
                <a16:creationId xmlns:a16="http://schemas.microsoft.com/office/drawing/2014/main" id="{B01B8C2F-34D2-482C-879C-1B517679BF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140" y="5144920"/>
            <a:ext cx="3835398" cy="63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723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D4413-6948-459D-BFAC-A7F7BBAB2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</a:t>
            </a:r>
          </a:p>
        </p:txBody>
      </p:sp>
      <p:pic>
        <p:nvPicPr>
          <p:cNvPr id="3" name="Picture 2" descr="Chart, scatter chart&#10;&#10;Description automatically generated">
            <a:extLst>
              <a:ext uri="{FF2B5EF4-FFF2-40B4-BE49-F238E27FC236}">
                <a16:creationId xmlns:a16="http://schemas.microsoft.com/office/drawing/2014/main" id="{DE12CE35-1E66-4EAE-9804-71C7F735C4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708" y="1690688"/>
            <a:ext cx="5033092" cy="4091144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B31A4970-6DDC-4581-8F53-6EC4486930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44622"/>
            <a:ext cx="5067790" cy="23054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CB4ED1-6419-42DE-9EDB-C2CA0430F0C0}"/>
              </a:ext>
            </a:extLst>
          </p:cNvPr>
          <p:cNvSpPr txBox="1"/>
          <p:nvPr/>
        </p:nvSpPr>
        <p:spPr>
          <a:xfrm>
            <a:off x="1256323" y="5073946"/>
            <a:ext cx="42315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SEED Labs 1.0: Using </a:t>
            </a:r>
            <a:r>
              <a:rPr lang="en-US" sz="2000" dirty="0">
                <a:solidFill>
                  <a:srgbClr val="7030A0"/>
                </a:solidFill>
              </a:rPr>
              <a:t>VMs</a:t>
            </a:r>
          </a:p>
          <a:p>
            <a:r>
              <a:rPr lang="en-US" sz="2000" dirty="0"/>
              <a:t>SEED Labs 2.0: Using docker </a:t>
            </a:r>
            <a:r>
              <a:rPr lang="en-US" sz="2000" dirty="0">
                <a:solidFill>
                  <a:srgbClr val="7030A0"/>
                </a:solidFill>
              </a:rPr>
              <a:t>containers</a:t>
            </a:r>
          </a:p>
        </p:txBody>
      </p:sp>
    </p:spTree>
    <p:extLst>
      <p:ext uri="{BB962C8B-B14F-4D97-AF65-F5344CB8AC3E}">
        <p14:creationId xmlns:p14="http://schemas.microsoft.com/office/powerpoint/2010/main" val="32682120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7B92-1DB9-4D2A-A6EA-9DA8DF14D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YouTube Videos</a:t>
            </a:r>
          </a:p>
        </p:txBody>
      </p:sp>
      <p:pic>
        <p:nvPicPr>
          <p:cNvPr id="5" name="Picture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FE2C4AE6-09C6-4028-930D-992D06B195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8" y="2481786"/>
            <a:ext cx="3781953" cy="2848373"/>
          </a:xfrm>
          <a:prstGeom prst="rect">
            <a:avLst/>
          </a:prstGeom>
        </p:spPr>
      </p:pic>
      <p:pic>
        <p:nvPicPr>
          <p:cNvPr id="8" name="Picture 7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ACC7C4BE-42DA-4AC4-BCD7-F68532C88C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537" y="2481786"/>
            <a:ext cx="4439270" cy="364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9414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4CF83-1C3F-43B5-A61D-1C637118B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0B5CF-0C32-41F8-8743-A7F3200BC5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SEED Internet Emulator</a:t>
            </a:r>
          </a:p>
          <a:p>
            <a:pPr lvl="1"/>
            <a:r>
              <a:rPr lang="en-US" dirty="0"/>
              <a:t>Design</a:t>
            </a:r>
          </a:p>
          <a:p>
            <a:pPr lvl="1"/>
            <a:r>
              <a:rPr lang="en-US" dirty="0"/>
              <a:t>Applications in cybersecurity education</a:t>
            </a:r>
          </a:p>
          <a:p>
            <a:pPr lvl="1"/>
            <a:r>
              <a:rPr lang="en-US" dirty="0"/>
              <a:t>Performance</a:t>
            </a:r>
          </a:p>
          <a:p>
            <a:r>
              <a:rPr lang="en-US" dirty="0"/>
              <a:t>This is an open-source project</a:t>
            </a:r>
          </a:p>
          <a:p>
            <a:r>
              <a:rPr lang="en-US" dirty="0"/>
              <a:t>Questions? </a:t>
            </a:r>
          </a:p>
        </p:txBody>
      </p:sp>
    </p:spTree>
    <p:extLst>
      <p:ext uri="{BB962C8B-B14F-4D97-AF65-F5344CB8AC3E}">
        <p14:creationId xmlns:p14="http://schemas.microsoft.com/office/powerpoint/2010/main" val="861220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CA915-BDCF-480F-BDC6-6921F6F71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Open-Source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4B4B6-77EC-4713-9659-45BC182C9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3419" y="1872278"/>
            <a:ext cx="5462851" cy="4351338"/>
          </a:xfrm>
        </p:spPr>
        <p:txBody>
          <a:bodyPr/>
          <a:lstStyle/>
          <a:p>
            <a:r>
              <a:rPr lang="en-US" b="1" dirty="0"/>
              <a:t>Founders</a:t>
            </a:r>
          </a:p>
          <a:p>
            <a:pPr lvl="1"/>
            <a:r>
              <a:rPr lang="en-US" dirty="0"/>
              <a:t>Kevin Du</a:t>
            </a:r>
          </a:p>
          <a:p>
            <a:pPr lvl="1"/>
            <a:r>
              <a:rPr lang="en-US" dirty="0" err="1"/>
              <a:t>Honghao</a:t>
            </a:r>
            <a:r>
              <a:rPr lang="en-US" dirty="0"/>
              <a:t> Zeng (MS student)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b="1" dirty="0"/>
              <a:t>History</a:t>
            </a:r>
          </a:p>
          <a:p>
            <a:pPr lvl="1"/>
            <a:r>
              <a:rPr lang="en-US" dirty="0"/>
              <a:t>2018 – 2020: Investigation &amp; Design</a:t>
            </a:r>
          </a:p>
          <a:p>
            <a:pPr lvl="1"/>
            <a:r>
              <a:rPr lang="en-US" dirty="0"/>
              <a:t>August 2020: Implementation</a:t>
            </a:r>
          </a:p>
          <a:p>
            <a:pPr lvl="1"/>
            <a:r>
              <a:rPr lang="en-US" dirty="0"/>
              <a:t>July 2021: First release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47066F4D-BF3A-46EE-97D2-6A3B301C2E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79" y="2127790"/>
            <a:ext cx="3963401" cy="24348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FECE3D-D9B3-411D-8495-EDD1E9AB9A52}"/>
              </a:ext>
            </a:extLst>
          </p:cNvPr>
          <p:cNvSpPr txBox="1"/>
          <p:nvPr/>
        </p:nvSpPr>
        <p:spPr>
          <a:xfrm>
            <a:off x="5185160" y="5545289"/>
            <a:ext cx="60974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https://github.com/seed-labs/seed-emulator</a:t>
            </a:r>
          </a:p>
        </p:txBody>
      </p:sp>
    </p:spTree>
    <p:extLst>
      <p:ext uri="{BB962C8B-B14F-4D97-AF65-F5344CB8AC3E}">
        <p14:creationId xmlns:p14="http://schemas.microsoft.com/office/powerpoint/2010/main" val="2353661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hart, scatter chart&#10;&#10;Description automatically generated">
            <a:extLst>
              <a:ext uri="{FF2B5EF4-FFF2-40B4-BE49-F238E27FC236}">
                <a16:creationId xmlns:a16="http://schemas.microsoft.com/office/drawing/2014/main" id="{D2B20DBE-8B82-4EB2-B8A7-EEA14D27BE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360" y="2571498"/>
            <a:ext cx="3516531" cy="350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5E3600-9425-4229-9834-82C39489E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Most Important Design Decision</a:t>
            </a:r>
          </a:p>
        </p:txBody>
      </p:sp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7129B7BD-0637-44DA-B0B0-5ECF576948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462" y="2803963"/>
            <a:ext cx="2189140" cy="206885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065CF1-1DBE-4425-BDF5-D3038E6FA4D9}"/>
              </a:ext>
            </a:extLst>
          </p:cNvPr>
          <p:cNvSpPr txBox="1"/>
          <p:nvPr/>
        </p:nvSpPr>
        <p:spPr>
          <a:xfrm>
            <a:off x="905697" y="1869483"/>
            <a:ext cx="36190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B0F0"/>
                </a:solidFill>
              </a:rPr>
              <a:t>Building</a:t>
            </a:r>
            <a:r>
              <a:rPr lang="en-US" sz="2800" b="1" dirty="0">
                <a:solidFill>
                  <a:schemeClr val="tx1"/>
                </a:solidFill>
              </a:rPr>
              <a:t> Emulation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1E7976-BAB9-4FE2-A85B-76D01528DB7C}"/>
              </a:ext>
            </a:extLst>
          </p:cNvPr>
          <p:cNvSpPr txBox="1"/>
          <p:nvPr/>
        </p:nvSpPr>
        <p:spPr>
          <a:xfrm>
            <a:off x="5327898" y="1869483"/>
            <a:ext cx="35165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B0F0"/>
                </a:solidFill>
              </a:rPr>
              <a:t>Conducting</a:t>
            </a:r>
            <a:r>
              <a:rPr lang="en-US" sz="2800" b="1" dirty="0">
                <a:solidFill>
                  <a:schemeClr val="tx1"/>
                </a:solidFill>
              </a:rPr>
              <a:t> Emulation</a:t>
            </a:r>
          </a:p>
        </p:txBody>
      </p:sp>
    </p:spTree>
    <p:extLst>
      <p:ext uri="{BB962C8B-B14F-4D97-AF65-F5344CB8AC3E}">
        <p14:creationId xmlns:p14="http://schemas.microsoft.com/office/powerpoint/2010/main" val="3486316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AEC7D-D3E8-4516-B2F0-EE46FBCC7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B1D3D-621E-476D-8206-B9C280CD2F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CORE: Common Open Research Emulator</a:t>
            </a:r>
          </a:p>
          <a:p>
            <a:pPr lvl="1"/>
            <a:r>
              <a:rPr lang="en-US" dirty="0"/>
              <a:t>Based on Linux namespace</a:t>
            </a:r>
          </a:p>
          <a:p>
            <a:r>
              <a:rPr lang="en-US" dirty="0"/>
              <a:t>GNS-3: Graphical Network Simulator-3</a:t>
            </a:r>
          </a:p>
          <a:p>
            <a:pPr lvl="1"/>
            <a:r>
              <a:rPr lang="en-US" dirty="0"/>
              <a:t>Focus on network emulation, not Internet</a:t>
            </a:r>
          </a:p>
          <a:p>
            <a:pPr lvl="1"/>
            <a:r>
              <a:rPr lang="en-US" dirty="0"/>
              <a:t>Good at emulating vendor-specific network devices</a:t>
            </a:r>
          </a:p>
          <a:p>
            <a:r>
              <a:rPr lang="en-US" dirty="0"/>
              <a:t>NS-3</a:t>
            </a:r>
          </a:p>
          <a:p>
            <a:pPr lvl="1"/>
            <a:r>
              <a:rPr lang="en-US" dirty="0"/>
              <a:t>A simulator, not an emulator</a:t>
            </a:r>
          </a:p>
          <a:p>
            <a:pPr lvl="1"/>
            <a:r>
              <a:rPr lang="en-US" dirty="0"/>
              <a:t>Good at simulating network technologies</a:t>
            </a:r>
          </a:p>
          <a:p>
            <a:pPr lvl="1"/>
            <a:r>
              <a:rPr lang="en-US" dirty="0"/>
              <a:t>Not transparent to applications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531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36BBD-F231-4327-A83C-A9BB25D44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E6E8F0-E373-410A-82BE-6FDBC594E1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Docker for emulation</a:t>
            </a:r>
          </a:p>
          <a:p>
            <a:endParaRPr lang="en-US" dirty="0"/>
          </a:p>
          <a:p>
            <a:r>
              <a:rPr lang="en-US" dirty="0"/>
              <a:t>Our job: </a:t>
            </a:r>
            <a:r>
              <a:rPr lang="en-US" dirty="0">
                <a:solidFill>
                  <a:srgbClr val="FF0000"/>
                </a:solidFill>
              </a:rPr>
              <a:t>compose the emulation</a:t>
            </a:r>
          </a:p>
          <a:p>
            <a:pPr lvl="1"/>
            <a:r>
              <a:rPr lang="en-US" dirty="0"/>
              <a:t>Constructing docker files</a:t>
            </a:r>
          </a:p>
        </p:txBody>
      </p:sp>
    </p:spTree>
    <p:extLst>
      <p:ext uri="{BB962C8B-B14F-4D97-AF65-F5344CB8AC3E}">
        <p14:creationId xmlns:p14="http://schemas.microsoft.com/office/powerpoint/2010/main" val="713045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A3271-EBD5-48F5-B63C-BA2B5D285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Emulation</a:t>
            </a:r>
          </a:p>
        </p:txBody>
      </p:sp>
      <p:pic>
        <p:nvPicPr>
          <p:cNvPr id="4" name="Picture 3" descr="Text, table&#10;&#10;Description automatically generated">
            <a:extLst>
              <a:ext uri="{FF2B5EF4-FFF2-40B4-BE49-F238E27FC236}">
                <a16:creationId xmlns:a16="http://schemas.microsoft.com/office/drawing/2014/main" id="{E18568CF-4B73-4D5C-B38A-241CA3A618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567" y="1890886"/>
            <a:ext cx="5749129" cy="2400016"/>
          </a:xfrm>
          <a:prstGeom prst="rect">
            <a:avLst/>
          </a:prstGeom>
        </p:spPr>
      </p:pic>
      <p:pic>
        <p:nvPicPr>
          <p:cNvPr id="6" name="Picture 5" descr="A picture containing text, bottle, indoor&#10;&#10;Description automatically generated">
            <a:extLst>
              <a:ext uri="{FF2B5EF4-FFF2-40B4-BE49-F238E27FC236}">
                <a16:creationId xmlns:a16="http://schemas.microsoft.com/office/drawing/2014/main" id="{386AD036-66E5-4C57-B7D6-7534EB8CB4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599991"/>
            <a:ext cx="4495253" cy="1258402"/>
          </a:xfrm>
          <a:prstGeom prst="rect">
            <a:avLst/>
          </a:prstGeom>
        </p:spPr>
      </p:pic>
      <p:pic>
        <p:nvPicPr>
          <p:cNvPr id="7" name="Picture 6" descr="Chart, scatter chart&#10;&#10;Description automatically generated">
            <a:extLst>
              <a:ext uri="{FF2B5EF4-FFF2-40B4-BE49-F238E27FC236}">
                <a16:creationId xmlns:a16="http://schemas.microsoft.com/office/drawing/2014/main" id="{BDCC9631-B25C-47BE-B222-7D7DDFC428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549" y="2120511"/>
            <a:ext cx="4288565" cy="348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5940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2810</TotalTime>
  <Words>508</Words>
  <Application>Microsoft Office PowerPoint</Application>
  <PresentationFormat>Widescreen</PresentationFormat>
  <Paragraphs>152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Calibri</vt:lpstr>
      <vt:lpstr>Calibri Light</vt:lpstr>
      <vt:lpstr>Consolas</vt:lpstr>
      <vt:lpstr>Wingdings</vt:lpstr>
      <vt:lpstr>Office Theme</vt:lpstr>
      <vt:lpstr>Building an Internet Emulator for Cybersecurity Education </vt:lpstr>
      <vt:lpstr>Outline</vt:lpstr>
      <vt:lpstr>Motivation</vt:lpstr>
      <vt:lpstr>Limitations</vt:lpstr>
      <vt:lpstr>The Open-Source Project</vt:lpstr>
      <vt:lpstr>The Most Important Design Decision</vt:lpstr>
      <vt:lpstr>Existing Work</vt:lpstr>
      <vt:lpstr>Our Approach</vt:lpstr>
      <vt:lpstr>Building Emulation</vt:lpstr>
      <vt:lpstr>Different Approaches</vt:lpstr>
      <vt:lpstr>Our Design</vt:lpstr>
      <vt:lpstr>The Architecture</vt:lpstr>
      <vt:lpstr>Example: Create a Transit AS</vt:lpstr>
      <vt:lpstr>Example: BGP Peering</vt:lpstr>
      <vt:lpstr>Customizing Nodes</vt:lpstr>
      <vt:lpstr>Shadow Internet</vt:lpstr>
      <vt:lpstr>Visualization Tool: the Map</vt:lpstr>
      <vt:lpstr>Visualization Tool: Design</vt:lpstr>
      <vt:lpstr>Demo: Building Internet Emulator</vt:lpstr>
      <vt:lpstr>Components</vt:lpstr>
      <vt:lpstr>Components</vt:lpstr>
      <vt:lpstr>Extensible Design for Components</vt:lpstr>
      <vt:lpstr>DNS: A Component Example</vt:lpstr>
      <vt:lpstr>Blockchain Component</vt:lpstr>
      <vt:lpstr>Adding Blockchain to Emulator</vt:lpstr>
      <vt:lpstr>Blockchain: Integrating with Existing Tools</vt:lpstr>
      <vt:lpstr>Applications: Labs</vt:lpstr>
      <vt:lpstr>Applications</vt:lpstr>
      <vt:lpstr>Demo: BGP Attack Lab</vt:lpstr>
      <vt:lpstr>BGP Attack: Fight Back</vt:lpstr>
      <vt:lpstr>Morris Worm Lab</vt:lpstr>
      <vt:lpstr>Performance</vt:lpstr>
      <vt:lpstr>Memory Usage</vt:lpstr>
      <vt:lpstr>CPU </vt:lpstr>
      <vt:lpstr>Network Throughput</vt:lpstr>
      <vt:lpstr>Round Trip Time </vt:lpstr>
      <vt:lpstr>Additional Information</vt:lpstr>
      <vt:lpstr>Getting the Code</vt:lpstr>
      <vt:lpstr>Additional Information</vt:lpstr>
      <vt:lpstr>YouTube Videos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Wenliang Du</dc:creator>
  <cp:lastModifiedBy>Wenliang Du</cp:lastModifiedBy>
  <cp:revision>45</cp:revision>
  <dcterms:created xsi:type="dcterms:W3CDTF">2021-07-28T12:15:28Z</dcterms:created>
  <dcterms:modified xsi:type="dcterms:W3CDTF">2022-01-19T14:18:55Z</dcterms:modified>
</cp:coreProperties>
</file>